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4"/>
  </p:notesMasterIdLst>
  <p:sldIdLst>
    <p:sldId id="317" r:id="rId5"/>
    <p:sldId id="334" r:id="rId6"/>
    <p:sldId id="367" r:id="rId7"/>
    <p:sldId id="368" r:id="rId8"/>
    <p:sldId id="385" r:id="rId9"/>
    <p:sldId id="380" r:id="rId10"/>
    <p:sldId id="337" r:id="rId11"/>
    <p:sldId id="370" r:id="rId12"/>
    <p:sldId id="382" r:id="rId13"/>
    <p:sldId id="383" r:id="rId14"/>
    <p:sldId id="384" r:id="rId15"/>
    <p:sldId id="371" r:id="rId16"/>
    <p:sldId id="369" r:id="rId17"/>
    <p:sldId id="379" r:id="rId18"/>
    <p:sldId id="373" r:id="rId19"/>
    <p:sldId id="358" r:id="rId20"/>
    <p:sldId id="359" r:id="rId21"/>
    <p:sldId id="377" r:id="rId22"/>
    <p:sldId id="378" r:id="rId23"/>
  </p:sldIdLst>
  <p:sldSz cx="9144000" cy="6858000" type="screen4x3"/>
  <p:notesSz cx="6797675" cy="9926638"/>
  <p:defaultTextStyle>
    <a:defPPr>
      <a:defRPr lang="de-DE"/>
    </a:defPPr>
    <a:lvl1pPr marL="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3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1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8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2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6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9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71">
          <p15:clr>
            <a:srgbClr val="A4A3A4"/>
          </p15:clr>
        </p15:guide>
        <p15:guide id="2" orient="horz" pos="845" userDrawn="1">
          <p15:clr>
            <a:srgbClr val="A4A3A4"/>
          </p15:clr>
        </p15:guide>
        <p15:guide id="3" orient="horz" pos="2432" userDrawn="1">
          <p15:clr>
            <a:srgbClr val="A4A3A4"/>
          </p15:clr>
        </p15:guide>
        <p15:guide id="4" pos="204">
          <p15:clr>
            <a:srgbClr val="A4A3A4"/>
          </p15:clr>
        </p15:guide>
        <p15:guide id="5" pos="2971" userDrawn="1">
          <p15:clr>
            <a:srgbClr val="A4A3A4"/>
          </p15:clr>
        </p15:guide>
        <p15:guide id="6" pos="2789">
          <p15:clr>
            <a:srgbClr val="A4A3A4"/>
          </p15:clr>
        </p15:guide>
        <p15:guide id="7" pos="55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EE3"/>
    <a:srgbClr val="96C832"/>
    <a:srgbClr val="575757"/>
    <a:srgbClr val="FEF7E8"/>
    <a:srgbClr val="B3B3BF"/>
    <a:srgbClr val="002750"/>
    <a:srgbClr val="001A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0D5D2D-3378-429E-9C90-15C3E898B8FA}" v="82" dt="2023-04-17T06:32:59.7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8693" autoAdjust="0"/>
  </p:normalViewPr>
  <p:slideViewPr>
    <p:cSldViewPr snapToGrid="0" showGuides="1">
      <p:cViewPr varScale="1">
        <p:scale>
          <a:sx n="72" d="100"/>
          <a:sy n="72" d="100"/>
        </p:scale>
        <p:origin x="1470" y="66"/>
      </p:cViewPr>
      <p:guideLst>
        <p:guide orient="horz" pos="3971"/>
        <p:guide orient="horz" pos="845"/>
        <p:guide orient="horz" pos="2432"/>
        <p:guide pos="204"/>
        <p:guide pos="2971"/>
        <p:guide pos="2789"/>
        <p:guide pos="55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F5710D-18B9-4044-A1A2-3AA0B3C0FE15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100E79E4-335F-4B65-983A-FE6B61A050A0}">
      <dgm:prSet phldrT="[Text]" custT="1"/>
      <dgm:spPr>
        <a:solidFill>
          <a:schemeClr val="accent1"/>
        </a:solidFill>
        <a:ln>
          <a:solidFill>
            <a:schemeClr val="accent6"/>
          </a:solidFill>
        </a:ln>
      </dgm:spPr>
      <dgm:t>
        <a:bodyPr/>
        <a:lstStyle/>
        <a:p>
          <a:r>
            <a:rPr lang="de-DE" sz="1600" b="1" dirty="0">
              <a:solidFill>
                <a:schemeClr val="tx1"/>
              </a:solidFill>
            </a:rPr>
            <a:t>1.Halbjahr: Die Leistungen der Schülerin/des Schülers zeigen, dass sie/er nicht mehr erfolgreich in der Q1 mitarbeiten kann</a:t>
          </a:r>
        </a:p>
      </dgm:t>
    </dgm:pt>
    <dgm:pt modelId="{19848417-9482-4D18-BE0E-7EC54FD17B57}" type="parTrans" cxnId="{8D06A47B-E9C2-45C2-A9C1-A3D8B26B9314}">
      <dgm:prSet/>
      <dgm:spPr/>
      <dgm:t>
        <a:bodyPr/>
        <a:lstStyle/>
        <a:p>
          <a:endParaRPr lang="de-DE"/>
        </a:p>
      </dgm:t>
    </dgm:pt>
    <dgm:pt modelId="{55AEA758-0458-46DF-9BE9-48827EF9838C}" type="sibTrans" cxnId="{8D06A47B-E9C2-45C2-A9C1-A3D8B26B9314}">
      <dgm:prSet/>
      <dgm:spPr>
        <a:solidFill>
          <a:schemeClr val="accent6"/>
        </a:solidFill>
      </dgm:spPr>
      <dgm:t>
        <a:bodyPr/>
        <a:lstStyle/>
        <a:p>
          <a:endParaRPr lang="de-DE"/>
        </a:p>
      </dgm:t>
    </dgm:pt>
    <dgm:pt modelId="{F296242A-7450-4ADA-9ABC-4DC61EFF408C}">
      <dgm:prSet phldrT="[Text]" custT="1"/>
      <dgm:spPr>
        <a:solidFill>
          <a:schemeClr val="accent1"/>
        </a:solidFill>
        <a:ln>
          <a:solidFill>
            <a:schemeClr val="accent6"/>
          </a:solidFill>
        </a:ln>
      </dgm:spPr>
      <dgm:t>
        <a:bodyPr/>
        <a:lstStyle/>
        <a:p>
          <a:pPr algn="ctr"/>
          <a:r>
            <a:rPr lang="de-DE" sz="1600" dirty="0">
              <a:solidFill>
                <a:schemeClr val="tx1"/>
              </a:solidFill>
            </a:rPr>
            <a:t>Möglichkeit, bis zum Ende des 1. Halbjahres auf Antrag in die Einführungsphase zurückzutreten</a:t>
          </a:r>
        </a:p>
        <a:p>
          <a:pPr algn="ctr"/>
          <a:r>
            <a:rPr lang="de-DE" sz="1600" dirty="0">
              <a:solidFill>
                <a:schemeClr val="tx1"/>
              </a:solidFill>
            </a:rPr>
            <a:t>Die Konferenz der sie/ihn unterrichtenden Lehrkräfte entscheidet</a:t>
          </a:r>
        </a:p>
      </dgm:t>
    </dgm:pt>
    <dgm:pt modelId="{070AC44A-452C-4906-98C2-E876E1A95179}" type="parTrans" cxnId="{65482D76-C3D6-4AE5-87BC-E6BFC0815A1A}">
      <dgm:prSet/>
      <dgm:spPr/>
      <dgm:t>
        <a:bodyPr/>
        <a:lstStyle/>
        <a:p>
          <a:endParaRPr lang="de-DE"/>
        </a:p>
      </dgm:t>
    </dgm:pt>
    <dgm:pt modelId="{E10D7D80-0002-47C8-BEC8-FA88CBEC1C76}" type="sibTrans" cxnId="{65482D76-C3D6-4AE5-87BC-E6BFC0815A1A}">
      <dgm:prSet/>
      <dgm:spPr>
        <a:solidFill>
          <a:schemeClr val="accent6"/>
        </a:solidFill>
      </dgm:spPr>
      <dgm:t>
        <a:bodyPr/>
        <a:lstStyle/>
        <a:p>
          <a:endParaRPr lang="de-DE"/>
        </a:p>
      </dgm:t>
    </dgm:pt>
    <dgm:pt modelId="{14670D38-3835-4E63-A4A9-59102B20BE3F}">
      <dgm:prSet phldrT="[Text]" custT="1"/>
      <dgm:spPr>
        <a:solidFill>
          <a:schemeClr val="accent1"/>
        </a:solidFill>
        <a:ln>
          <a:solidFill>
            <a:schemeClr val="accent6"/>
          </a:solidFill>
        </a:ln>
      </dgm:spPr>
      <dgm:t>
        <a:bodyPr/>
        <a:lstStyle/>
        <a:p>
          <a:r>
            <a:rPr lang="de-DE" sz="1600" dirty="0">
              <a:solidFill>
                <a:schemeClr val="tx1"/>
              </a:solidFill>
            </a:rPr>
            <a:t>Die am Ende der </a:t>
          </a:r>
          <a:r>
            <a:rPr lang="de-DE" sz="1600" dirty="0" err="1">
              <a:solidFill>
                <a:schemeClr val="tx1"/>
              </a:solidFill>
            </a:rPr>
            <a:t>EPh</a:t>
          </a:r>
          <a:r>
            <a:rPr lang="de-DE" sz="1600" dirty="0">
              <a:solidFill>
                <a:schemeClr val="tx1"/>
              </a:solidFill>
            </a:rPr>
            <a:t> erworbenen Abschlüsse bleiben erhalten</a:t>
          </a:r>
        </a:p>
        <a:p>
          <a:r>
            <a:rPr lang="de-DE" sz="1600" dirty="0">
              <a:solidFill>
                <a:schemeClr val="tx1"/>
              </a:solidFill>
            </a:rPr>
            <a:t>Der Rücktritt wird auf die Verweildauer in der „Gymnasialen Oberstufe“ (maximal 4 Jahre) angerechnet</a:t>
          </a:r>
        </a:p>
      </dgm:t>
    </dgm:pt>
    <dgm:pt modelId="{216D5EE7-5220-425B-9754-4B23429FA876}" type="parTrans" cxnId="{0B980D19-BAB4-47ED-8B6D-995F2B63E4E2}">
      <dgm:prSet/>
      <dgm:spPr/>
      <dgm:t>
        <a:bodyPr/>
        <a:lstStyle/>
        <a:p>
          <a:endParaRPr lang="de-DE"/>
        </a:p>
      </dgm:t>
    </dgm:pt>
    <dgm:pt modelId="{1DF96F20-4898-4888-9E0D-9DC98EC0FF02}" type="sibTrans" cxnId="{0B980D19-BAB4-47ED-8B6D-995F2B63E4E2}">
      <dgm:prSet/>
      <dgm:spPr/>
      <dgm:t>
        <a:bodyPr/>
        <a:lstStyle/>
        <a:p>
          <a:endParaRPr lang="de-DE"/>
        </a:p>
      </dgm:t>
    </dgm:pt>
    <dgm:pt modelId="{5B542AC2-5CF8-4574-995B-0C9D4F80E2E3}" type="pres">
      <dgm:prSet presAssocID="{C4F5710D-18B9-4044-A1A2-3AA0B3C0FE15}" presName="linearFlow" presStyleCnt="0">
        <dgm:presLayoutVars>
          <dgm:resizeHandles val="exact"/>
        </dgm:presLayoutVars>
      </dgm:prSet>
      <dgm:spPr/>
    </dgm:pt>
    <dgm:pt modelId="{86FF1CDC-1D02-4A9F-A534-6188423C69E3}" type="pres">
      <dgm:prSet presAssocID="{100E79E4-335F-4B65-983A-FE6B61A050A0}" presName="node" presStyleLbl="node1" presStyleIdx="0" presStyleCnt="3" custScaleX="235907">
        <dgm:presLayoutVars>
          <dgm:bulletEnabled val="1"/>
        </dgm:presLayoutVars>
      </dgm:prSet>
      <dgm:spPr>
        <a:prstGeom prst="rect">
          <a:avLst/>
        </a:prstGeom>
      </dgm:spPr>
    </dgm:pt>
    <dgm:pt modelId="{1C7BB162-9F0F-4C9D-AF79-ADD0430E05EB}" type="pres">
      <dgm:prSet presAssocID="{55AEA758-0458-46DF-9BE9-48827EF9838C}" presName="sibTrans" presStyleLbl="sibTrans2D1" presStyleIdx="0" presStyleCnt="2" custScaleY="301148"/>
      <dgm:spPr/>
    </dgm:pt>
    <dgm:pt modelId="{91FFDDA9-67EE-4BE9-ACEA-AA5C88A77FB3}" type="pres">
      <dgm:prSet presAssocID="{55AEA758-0458-46DF-9BE9-48827EF9838C}" presName="connectorText" presStyleLbl="sibTrans2D1" presStyleIdx="0" presStyleCnt="2"/>
      <dgm:spPr/>
    </dgm:pt>
    <dgm:pt modelId="{40CAFE4A-95C9-492A-944C-9952E10A353A}" type="pres">
      <dgm:prSet presAssocID="{F296242A-7450-4ADA-9ABC-4DC61EFF408C}" presName="node" presStyleLbl="node1" presStyleIdx="1" presStyleCnt="3" custScaleX="236247">
        <dgm:presLayoutVars>
          <dgm:bulletEnabled val="1"/>
        </dgm:presLayoutVars>
      </dgm:prSet>
      <dgm:spPr>
        <a:prstGeom prst="rect">
          <a:avLst/>
        </a:prstGeom>
      </dgm:spPr>
    </dgm:pt>
    <dgm:pt modelId="{1FDC9162-7FE0-49E2-8F84-E8D7120CAFE4}" type="pres">
      <dgm:prSet presAssocID="{E10D7D80-0002-47C8-BEC8-FA88CBEC1C76}" presName="sibTrans" presStyleLbl="sibTrans2D1" presStyleIdx="1" presStyleCnt="2" custScaleY="328526"/>
      <dgm:spPr/>
    </dgm:pt>
    <dgm:pt modelId="{89C7E9B5-41C9-4AB1-9545-5B5D9A32C273}" type="pres">
      <dgm:prSet presAssocID="{E10D7D80-0002-47C8-BEC8-FA88CBEC1C76}" presName="connectorText" presStyleLbl="sibTrans2D1" presStyleIdx="1" presStyleCnt="2"/>
      <dgm:spPr/>
    </dgm:pt>
    <dgm:pt modelId="{415F95A3-3FCF-4A3D-8042-C1DE2D9DB727}" type="pres">
      <dgm:prSet presAssocID="{14670D38-3835-4E63-A4A9-59102B20BE3F}" presName="node" presStyleLbl="node1" presStyleIdx="2" presStyleCnt="3" custScaleX="236247">
        <dgm:presLayoutVars>
          <dgm:bulletEnabled val="1"/>
        </dgm:presLayoutVars>
      </dgm:prSet>
      <dgm:spPr>
        <a:prstGeom prst="rect">
          <a:avLst/>
        </a:prstGeom>
      </dgm:spPr>
    </dgm:pt>
  </dgm:ptLst>
  <dgm:cxnLst>
    <dgm:cxn modelId="{80CE0807-986B-479D-A34D-27446E0F67A5}" type="presOf" srcId="{55AEA758-0458-46DF-9BE9-48827EF9838C}" destId="{91FFDDA9-67EE-4BE9-ACEA-AA5C88A77FB3}" srcOrd="1" destOrd="0" presId="urn:microsoft.com/office/officeart/2005/8/layout/process2"/>
    <dgm:cxn modelId="{C2883D16-3298-41CD-8402-F70105D9AC46}" type="presOf" srcId="{100E79E4-335F-4B65-983A-FE6B61A050A0}" destId="{86FF1CDC-1D02-4A9F-A534-6188423C69E3}" srcOrd="0" destOrd="0" presId="urn:microsoft.com/office/officeart/2005/8/layout/process2"/>
    <dgm:cxn modelId="{0B980D19-BAB4-47ED-8B6D-995F2B63E4E2}" srcId="{C4F5710D-18B9-4044-A1A2-3AA0B3C0FE15}" destId="{14670D38-3835-4E63-A4A9-59102B20BE3F}" srcOrd="2" destOrd="0" parTransId="{216D5EE7-5220-425B-9754-4B23429FA876}" sibTransId="{1DF96F20-4898-4888-9E0D-9DC98EC0FF02}"/>
    <dgm:cxn modelId="{9C53DF23-8BFC-43B5-9265-1EE8EA1AEB41}" type="presOf" srcId="{E10D7D80-0002-47C8-BEC8-FA88CBEC1C76}" destId="{89C7E9B5-41C9-4AB1-9545-5B5D9A32C273}" srcOrd="1" destOrd="0" presId="urn:microsoft.com/office/officeart/2005/8/layout/process2"/>
    <dgm:cxn modelId="{E337B04F-A3A0-4261-9889-35BE7D87E535}" type="presOf" srcId="{C4F5710D-18B9-4044-A1A2-3AA0B3C0FE15}" destId="{5B542AC2-5CF8-4574-995B-0C9D4F80E2E3}" srcOrd="0" destOrd="0" presId="urn:microsoft.com/office/officeart/2005/8/layout/process2"/>
    <dgm:cxn modelId="{65482D76-C3D6-4AE5-87BC-E6BFC0815A1A}" srcId="{C4F5710D-18B9-4044-A1A2-3AA0B3C0FE15}" destId="{F296242A-7450-4ADA-9ABC-4DC61EFF408C}" srcOrd="1" destOrd="0" parTransId="{070AC44A-452C-4906-98C2-E876E1A95179}" sibTransId="{E10D7D80-0002-47C8-BEC8-FA88CBEC1C76}"/>
    <dgm:cxn modelId="{E118245A-E938-428E-B470-C3E8DC49D4AA}" type="presOf" srcId="{14670D38-3835-4E63-A4A9-59102B20BE3F}" destId="{415F95A3-3FCF-4A3D-8042-C1DE2D9DB727}" srcOrd="0" destOrd="0" presId="urn:microsoft.com/office/officeart/2005/8/layout/process2"/>
    <dgm:cxn modelId="{8D06A47B-E9C2-45C2-A9C1-A3D8B26B9314}" srcId="{C4F5710D-18B9-4044-A1A2-3AA0B3C0FE15}" destId="{100E79E4-335F-4B65-983A-FE6B61A050A0}" srcOrd="0" destOrd="0" parTransId="{19848417-9482-4D18-BE0E-7EC54FD17B57}" sibTransId="{55AEA758-0458-46DF-9BE9-48827EF9838C}"/>
    <dgm:cxn modelId="{8933678E-729A-4DFA-A5B8-41667F2EAF46}" type="presOf" srcId="{F296242A-7450-4ADA-9ABC-4DC61EFF408C}" destId="{40CAFE4A-95C9-492A-944C-9952E10A353A}" srcOrd="0" destOrd="0" presId="urn:microsoft.com/office/officeart/2005/8/layout/process2"/>
    <dgm:cxn modelId="{EE443EB5-7C86-4489-AD48-F193B29F18D7}" type="presOf" srcId="{55AEA758-0458-46DF-9BE9-48827EF9838C}" destId="{1C7BB162-9F0F-4C9D-AF79-ADD0430E05EB}" srcOrd="0" destOrd="0" presId="urn:microsoft.com/office/officeart/2005/8/layout/process2"/>
    <dgm:cxn modelId="{22782BB8-17A8-4398-8810-10D126977206}" type="presOf" srcId="{E10D7D80-0002-47C8-BEC8-FA88CBEC1C76}" destId="{1FDC9162-7FE0-49E2-8F84-E8D7120CAFE4}" srcOrd="0" destOrd="0" presId="urn:microsoft.com/office/officeart/2005/8/layout/process2"/>
    <dgm:cxn modelId="{CEBBBDDC-077B-487B-AE8C-5B5C728FEC91}" type="presParOf" srcId="{5B542AC2-5CF8-4574-995B-0C9D4F80E2E3}" destId="{86FF1CDC-1D02-4A9F-A534-6188423C69E3}" srcOrd="0" destOrd="0" presId="urn:microsoft.com/office/officeart/2005/8/layout/process2"/>
    <dgm:cxn modelId="{557F10D6-69FF-461B-A1FF-799EB9AEC339}" type="presParOf" srcId="{5B542AC2-5CF8-4574-995B-0C9D4F80E2E3}" destId="{1C7BB162-9F0F-4C9D-AF79-ADD0430E05EB}" srcOrd="1" destOrd="0" presId="urn:microsoft.com/office/officeart/2005/8/layout/process2"/>
    <dgm:cxn modelId="{0941655B-19C6-49CC-93DA-AEB9BF071943}" type="presParOf" srcId="{1C7BB162-9F0F-4C9D-AF79-ADD0430E05EB}" destId="{91FFDDA9-67EE-4BE9-ACEA-AA5C88A77FB3}" srcOrd="0" destOrd="0" presId="urn:microsoft.com/office/officeart/2005/8/layout/process2"/>
    <dgm:cxn modelId="{B2A40998-11E1-4E54-ADA5-E31D70B73303}" type="presParOf" srcId="{5B542AC2-5CF8-4574-995B-0C9D4F80E2E3}" destId="{40CAFE4A-95C9-492A-944C-9952E10A353A}" srcOrd="2" destOrd="0" presId="urn:microsoft.com/office/officeart/2005/8/layout/process2"/>
    <dgm:cxn modelId="{F2198ADB-27A1-44AA-B15C-FD8C4DE8880C}" type="presParOf" srcId="{5B542AC2-5CF8-4574-995B-0C9D4F80E2E3}" destId="{1FDC9162-7FE0-49E2-8F84-E8D7120CAFE4}" srcOrd="3" destOrd="0" presId="urn:microsoft.com/office/officeart/2005/8/layout/process2"/>
    <dgm:cxn modelId="{486DBAE9-21F0-4C9A-89B4-385C77E35C15}" type="presParOf" srcId="{1FDC9162-7FE0-49E2-8F84-E8D7120CAFE4}" destId="{89C7E9B5-41C9-4AB1-9545-5B5D9A32C273}" srcOrd="0" destOrd="0" presId="urn:microsoft.com/office/officeart/2005/8/layout/process2"/>
    <dgm:cxn modelId="{570A2952-3AB7-4776-8AFD-0BA2D5C07AA8}" type="presParOf" srcId="{5B542AC2-5CF8-4574-995B-0C9D4F80E2E3}" destId="{415F95A3-3FCF-4A3D-8042-C1DE2D9DB727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FF1CDC-1D02-4A9F-A534-6188423C69E3}">
      <dsp:nvSpPr>
        <dsp:cNvPr id="0" name=""/>
        <dsp:cNvSpPr/>
      </dsp:nvSpPr>
      <dsp:spPr>
        <a:xfrm>
          <a:off x="4386" y="2285"/>
          <a:ext cx="6087226" cy="1168987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b="1" kern="1200" dirty="0">
              <a:solidFill>
                <a:schemeClr val="tx1"/>
              </a:solidFill>
            </a:rPr>
            <a:t>1.Halbjahr: Die Leistungen der Schülerin/des Schülers zeigen, dass sie/er nicht mehr erfolgreich in der Q1 mitarbeiten kann</a:t>
          </a:r>
        </a:p>
      </dsp:txBody>
      <dsp:txXfrm>
        <a:off x="4386" y="2285"/>
        <a:ext cx="6087226" cy="1168987"/>
      </dsp:txXfrm>
    </dsp:sp>
    <dsp:sp modelId="{1C7BB162-9F0F-4C9D-AF79-ADD0430E05EB}">
      <dsp:nvSpPr>
        <dsp:cNvPr id="0" name=""/>
        <dsp:cNvSpPr/>
      </dsp:nvSpPr>
      <dsp:spPr>
        <a:xfrm rot="5400000">
          <a:off x="2828814" y="671433"/>
          <a:ext cx="438370" cy="15841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2100" kern="1200"/>
        </a:p>
      </dsp:txBody>
      <dsp:txXfrm rot="-5400000">
        <a:off x="2572748" y="1244334"/>
        <a:ext cx="950503" cy="306859"/>
      </dsp:txXfrm>
    </dsp:sp>
    <dsp:sp modelId="{40CAFE4A-95C9-492A-944C-9952E10A353A}">
      <dsp:nvSpPr>
        <dsp:cNvPr id="0" name=""/>
        <dsp:cNvSpPr/>
      </dsp:nvSpPr>
      <dsp:spPr>
        <a:xfrm>
          <a:off x="0" y="1755766"/>
          <a:ext cx="6096000" cy="1168987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>
              <a:solidFill>
                <a:schemeClr val="tx1"/>
              </a:solidFill>
            </a:rPr>
            <a:t>Möglichkeit, bis zum Ende des 1. Halbjahres auf Antrag in die Einführungsphase zurückzutreten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>
              <a:solidFill>
                <a:schemeClr val="tx1"/>
              </a:solidFill>
            </a:rPr>
            <a:t>Die Konferenz der sie/ihn unterrichtenden Lehrkräfte entscheidet</a:t>
          </a:r>
        </a:p>
      </dsp:txBody>
      <dsp:txXfrm>
        <a:off x="0" y="1755766"/>
        <a:ext cx="6096000" cy="1168987"/>
      </dsp:txXfrm>
    </dsp:sp>
    <dsp:sp modelId="{1FDC9162-7FE0-49E2-8F84-E8D7120CAFE4}">
      <dsp:nvSpPr>
        <dsp:cNvPr id="0" name=""/>
        <dsp:cNvSpPr/>
      </dsp:nvSpPr>
      <dsp:spPr>
        <a:xfrm rot="5400000">
          <a:off x="2828814" y="2352904"/>
          <a:ext cx="438370" cy="17281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2100" kern="1200"/>
        </a:p>
      </dsp:txBody>
      <dsp:txXfrm rot="-5400000">
        <a:off x="2529542" y="2997815"/>
        <a:ext cx="1036916" cy="306859"/>
      </dsp:txXfrm>
    </dsp:sp>
    <dsp:sp modelId="{415F95A3-3FCF-4A3D-8042-C1DE2D9DB727}">
      <dsp:nvSpPr>
        <dsp:cNvPr id="0" name=""/>
        <dsp:cNvSpPr/>
      </dsp:nvSpPr>
      <dsp:spPr>
        <a:xfrm>
          <a:off x="0" y="3509247"/>
          <a:ext cx="6096000" cy="1168987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>
              <a:solidFill>
                <a:schemeClr val="tx1"/>
              </a:solidFill>
            </a:rPr>
            <a:t>Die am Ende der </a:t>
          </a:r>
          <a:r>
            <a:rPr lang="de-DE" sz="1600" kern="1200" dirty="0" err="1">
              <a:solidFill>
                <a:schemeClr val="tx1"/>
              </a:solidFill>
            </a:rPr>
            <a:t>EPh</a:t>
          </a:r>
          <a:r>
            <a:rPr lang="de-DE" sz="1600" kern="1200" dirty="0">
              <a:solidFill>
                <a:schemeClr val="tx1"/>
              </a:solidFill>
            </a:rPr>
            <a:t> erworbenen Abschlüsse bleiben erhalten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>
              <a:solidFill>
                <a:schemeClr val="tx1"/>
              </a:solidFill>
            </a:rPr>
            <a:t>Der Rücktritt wird auf die Verweildauer in der „Gymnasialen Oberstufe“ (maximal 4 Jahre) angerechnet</a:t>
          </a:r>
        </a:p>
      </dsp:txBody>
      <dsp:txXfrm>
        <a:off x="0" y="3509247"/>
        <a:ext cx="6096000" cy="11689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2026" tIns="46013" rIns="92026" bIns="46013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2026" tIns="46013" rIns="92026" bIns="46013" rtlCol="0"/>
          <a:lstStyle>
            <a:lvl1pPr algn="r">
              <a:defRPr sz="1200"/>
            </a:lvl1pPr>
          </a:lstStyle>
          <a:p>
            <a:fld id="{CFF6D285-0A0F-487F-A3C8-721C9DE7248A}" type="datetimeFigureOut">
              <a:rPr lang="de-DE" smtClean="0"/>
              <a:pPr/>
              <a:t>04.05.2023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26" tIns="46013" rIns="92026" bIns="46013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9" y="4715153"/>
            <a:ext cx="5438140" cy="4466987"/>
          </a:xfrm>
          <a:prstGeom prst="rect">
            <a:avLst/>
          </a:prstGeom>
        </p:spPr>
        <p:txBody>
          <a:bodyPr vert="horz" lIns="92026" tIns="46013" rIns="92026" bIns="46013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2026" tIns="46013" rIns="92026" bIns="46013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2026" tIns="46013" rIns="92026" bIns="46013" rtlCol="0" anchor="b"/>
          <a:lstStyle>
            <a:lvl1pPr algn="r">
              <a:defRPr sz="1200"/>
            </a:lvl1pPr>
          </a:lstStyle>
          <a:p>
            <a:fld id="{6AC7E5B5-545F-47C4-8619-F4366116877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099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7E5B5-545F-47C4-8619-F43661168775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9436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7E5B5-545F-47C4-8619-F43661168775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4062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>
          <a:xfrm>
            <a:off x="0" y="971551"/>
            <a:ext cx="9144000" cy="3932698"/>
          </a:xfrm>
          <a:solidFill>
            <a:schemeClr val="bg1"/>
          </a:solidFill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FD52-6552-4A22-ABF0-280D6EB48E6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>
          <a:xfrm>
            <a:off x="323850" y="5292000"/>
            <a:ext cx="8496300" cy="369310"/>
          </a:xfrm>
        </p:spPr>
        <p:txBody>
          <a:bodyPr/>
          <a:lstStyle>
            <a:lvl1pPr>
              <a:lnSpc>
                <a:spcPts val="2700"/>
              </a:lnSpc>
              <a:defRPr sz="2500" b="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Präsentationstitel eingeben</a:t>
            </a:r>
          </a:p>
        </p:txBody>
      </p:sp>
      <p:sp>
        <p:nvSpPr>
          <p:cNvPr id="14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23850" y="5661310"/>
            <a:ext cx="8496300" cy="575978"/>
          </a:xfrm>
        </p:spPr>
        <p:txBody>
          <a:bodyPr>
            <a:noAutofit/>
          </a:bodyPr>
          <a:lstStyle>
            <a:lvl1pPr marL="0" indent="0" algn="l">
              <a:lnSpc>
                <a:spcPts val="2500"/>
              </a:lnSpc>
              <a:buNone/>
              <a:defRPr baseline="0">
                <a:solidFill>
                  <a:schemeClr val="tx1"/>
                </a:solidFill>
              </a:defRPr>
            </a:lvl1pPr>
            <a:lvl2pPr marL="0" indent="0" algn="l">
              <a:buNone/>
              <a:defRPr b="0">
                <a:solidFill>
                  <a:schemeClr val="accent1"/>
                </a:solidFill>
              </a:defRPr>
            </a:lvl2pPr>
            <a:lvl3pPr marL="91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 eingeben</a:t>
            </a:r>
          </a:p>
        </p:txBody>
      </p:sp>
      <p:sp>
        <p:nvSpPr>
          <p:cNvPr id="1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043608" y="6408000"/>
            <a:ext cx="7524000" cy="180000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Gesamtschule Stolberg – Auf der </a:t>
            </a:r>
            <a:r>
              <a:rPr lang="de-DE" dirty="0" err="1"/>
              <a:t>Liester</a:t>
            </a:r>
            <a:endParaRPr lang="de-DE" dirty="0"/>
          </a:p>
          <a:p>
            <a:endParaRPr lang="de-DE" dirty="0"/>
          </a:p>
        </p:txBody>
      </p:sp>
      <p:sp>
        <p:nvSpPr>
          <p:cNvPr id="17" name="Datumsplatzhalter 9"/>
          <p:cNvSpPr>
            <a:spLocks noGrp="1"/>
          </p:cNvSpPr>
          <p:nvPr>
            <p:ph type="dt" sz="half" idx="2"/>
          </p:nvPr>
        </p:nvSpPr>
        <p:spPr>
          <a:xfrm>
            <a:off x="324000" y="6408000"/>
            <a:ext cx="684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999" y="397581"/>
            <a:ext cx="1975023" cy="42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95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043608" y="6408000"/>
            <a:ext cx="7524000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Gesamtschule Stolberg – Auf der </a:t>
            </a:r>
            <a:r>
              <a:rPr lang="de-DE" dirty="0" err="1"/>
              <a:t>Liester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B81FD52-6552-4A22-ABF0-280D6EB48E6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Datumsplatzhalter 9"/>
          <p:cNvSpPr>
            <a:spLocks noGrp="1"/>
          </p:cNvSpPr>
          <p:nvPr>
            <p:ph type="dt" sz="half" idx="2"/>
          </p:nvPr>
        </p:nvSpPr>
        <p:spPr>
          <a:xfrm>
            <a:off x="324000" y="6408000"/>
            <a:ext cx="684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999" y="397581"/>
            <a:ext cx="1975023" cy="42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001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850" y="1196976"/>
            <a:ext cx="4103688" cy="1727954"/>
          </a:xfrm>
        </p:spPr>
        <p:txBody>
          <a:bodyPr/>
          <a:lstStyle>
            <a:lvl3pPr marL="0" indent="0">
              <a:buNone/>
              <a:defRPr/>
            </a:lvl3pPr>
            <a:lvl4pPr marL="144000" indent="0">
              <a:buNone/>
              <a:defRPr/>
            </a:lvl4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043608" y="6408000"/>
            <a:ext cx="7524000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Gesamtschule Stolberg – Auf der </a:t>
            </a:r>
            <a:r>
              <a:rPr lang="de-DE" dirty="0" err="1"/>
              <a:t>Liester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FD52-6552-4A22-ABF0-280D6EB48E6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Datumsplatzhalter 9"/>
          <p:cNvSpPr>
            <a:spLocks noGrp="1"/>
          </p:cNvSpPr>
          <p:nvPr>
            <p:ph type="dt" sz="half" idx="2"/>
          </p:nvPr>
        </p:nvSpPr>
        <p:spPr>
          <a:xfrm>
            <a:off x="324000" y="6408000"/>
            <a:ext cx="684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23850" y="3060000"/>
            <a:ext cx="4103688" cy="3177288"/>
          </a:xfrm>
        </p:spPr>
        <p:txBody>
          <a:bodyPr/>
          <a:lstStyle>
            <a:lvl1pPr marL="180000" indent="-180000">
              <a:buFont typeface="Arial" panose="020B0604020202020204" pitchFamily="34" charset="0"/>
              <a:buChar char="•"/>
              <a:defRPr sz="1650"/>
            </a:lvl1pPr>
          </a:lstStyle>
          <a:p>
            <a:pPr lvl="0"/>
            <a:r>
              <a:rPr lang="de-DE"/>
              <a:t>Text</a:t>
            </a:r>
            <a:br>
              <a:rPr lang="de-DE"/>
            </a:br>
            <a:endParaRPr lang="de-DE"/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716000" y="3060000"/>
            <a:ext cx="4103688" cy="3177288"/>
          </a:xfrm>
        </p:spPr>
        <p:txBody>
          <a:bodyPr/>
          <a:lstStyle>
            <a:lvl1pPr marL="180000" indent="-180000">
              <a:buFont typeface="Arial" panose="020B0604020202020204" pitchFamily="34" charset="0"/>
              <a:buChar char="•"/>
              <a:defRPr sz="1650"/>
            </a:lvl1pPr>
          </a:lstStyle>
          <a:p>
            <a:pPr lvl="0"/>
            <a:r>
              <a:rPr lang="de-DE"/>
              <a:t>Text</a:t>
            </a:r>
            <a:br>
              <a:rPr lang="de-DE"/>
            </a:br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999" y="397581"/>
            <a:ext cx="1975023" cy="42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927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1043608" y="6408000"/>
            <a:ext cx="7524000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Gesamtschule Stolberg – Auf der </a:t>
            </a:r>
            <a:r>
              <a:rPr lang="de-DE" dirty="0" err="1"/>
              <a:t>Liester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FD52-6552-4A22-ABF0-280D6EB48E6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Datumsplatzhalter 9"/>
          <p:cNvSpPr>
            <a:spLocks noGrp="1"/>
          </p:cNvSpPr>
          <p:nvPr>
            <p:ph type="dt" sz="half" idx="13"/>
          </p:nvPr>
        </p:nvSpPr>
        <p:spPr>
          <a:xfrm>
            <a:off x="324000" y="6408000"/>
            <a:ext cx="684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4"/>
          </p:nvPr>
        </p:nvSpPr>
        <p:spPr>
          <a:xfrm>
            <a:off x="323850" y="1196975"/>
            <a:ext cx="4103688" cy="504031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3" name="Inhaltsplatzhalter 9"/>
          <p:cNvSpPr>
            <a:spLocks noGrp="1"/>
          </p:cNvSpPr>
          <p:nvPr>
            <p:ph sz="quarter" idx="15"/>
          </p:nvPr>
        </p:nvSpPr>
        <p:spPr>
          <a:xfrm>
            <a:off x="4716000" y="1198800"/>
            <a:ext cx="4103688" cy="50384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999" y="397581"/>
            <a:ext cx="1975023" cy="42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417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und Bild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1043608" y="6408000"/>
            <a:ext cx="7524000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Gesamtschule Stolberg – Auf der </a:t>
            </a:r>
            <a:r>
              <a:rPr lang="de-DE" dirty="0" err="1"/>
              <a:t>Liester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FD52-6552-4A22-ABF0-280D6EB48E6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Datumsplatzhalter 9"/>
          <p:cNvSpPr>
            <a:spLocks noGrp="1"/>
          </p:cNvSpPr>
          <p:nvPr>
            <p:ph type="dt" sz="half" idx="13"/>
          </p:nvPr>
        </p:nvSpPr>
        <p:spPr>
          <a:xfrm>
            <a:off x="324000" y="6408000"/>
            <a:ext cx="684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4"/>
          </p:nvPr>
        </p:nvSpPr>
        <p:spPr>
          <a:xfrm>
            <a:off x="323850" y="1196975"/>
            <a:ext cx="4103688" cy="504031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2" name="Bildplatzhalter 11"/>
          <p:cNvSpPr>
            <a:spLocks noGrp="1"/>
          </p:cNvSpPr>
          <p:nvPr>
            <p:ph type="pic" sz="quarter" idx="15"/>
          </p:nvPr>
        </p:nvSpPr>
        <p:spPr>
          <a:xfrm>
            <a:off x="4715999" y="1196975"/>
            <a:ext cx="4104000" cy="5040313"/>
          </a:xfrm>
        </p:spPr>
        <p:txBody>
          <a:bodyPr/>
          <a:lstStyle/>
          <a:p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999" y="397581"/>
            <a:ext cx="1975023" cy="42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757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und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1043608" y="6408000"/>
            <a:ext cx="7524000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Gesamtschule Stolberg – Auf der </a:t>
            </a:r>
            <a:r>
              <a:rPr lang="de-DE" dirty="0" err="1"/>
              <a:t>Liester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B81FD52-6552-4A22-ABF0-280D6EB48E6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Datumsplatzhalter 9"/>
          <p:cNvSpPr>
            <a:spLocks noGrp="1"/>
          </p:cNvSpPr>
          <p:nvPr>
            <p:ph type="dt" sz="half" idx="13"/>
          </p:nvPr>
        </p:nvSpPr>
        <p:spPr>
          <a:xfrm>
            <a:off x="324000" y="6408000"/>
            <a:ext cx="684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4"/>
          </p:nvPr>
        </p:nvSpPr>
        <p:spPr>
          <a:xfrm>
            <a:off x="323850" y="1196975"/>
            <a:ext cx="4103688" cy="93584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12" name="Bildplatzhalter 11"/>
          <p:cNvSpPr>
            <a:spLocks noGrp="1"/>
          </p:cNvSpPr>
          <p:nvPr>
            <p:ph type="pic" sz="quarter" idx="15"/>
          </p:nvPr>
        </p:nvSpPr>
        <p:spPr>
          <a:xfrm>
            <a:off x="323850" y="2412000"/>
            <a:ext cx="4104000" cy="2772000"/>
          </a:xfrm>
        </p:spPr>
        <p:txBody>
          <a:bodyPr/>
          <a:lstStyle/>
          <a:p>
            <a:endParaRPr lang="de-DE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6" hasCustomPrompt="1"/>
          </p:nvPr>
        </p:nvSpPr>
        <p:spPr>
          <a:xfrm>
            <a:off x="4716000" y="2304000"/>
            <a:ext cx="4103688" cy="3240000"/>
          </a:xfrm>
        </p:spPr>
        <p:txBody>
          <a:bodyPr/>
          <a:lstStyle>
            <a:lvl1pPr marL="180000" indent="-180000">
              <a:buFont typeface="Arial" panose="020B0604020202020204" pitchFamily="34" charset="0"/>
              <a:buChar char="•"/>
              <a:defRPr sz="1650"/>
            </a:lvl1pPr>
          </a:lstStyle>
          <a:p>
            <a:pPr lvl="0"/>
            <a:r>
              <a:rPr lang="de-DE"/>
              <a:t>Text</a:t>
            </a:r>
            <a:br>
              <a:rPr lang="de-DE"/>
            </a:br>
            <a:endParaRPr lang="de-DE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999" y="397581"/>
            <a:ext cx="1975023" cy="42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618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B81FD52-6552-4A22-ABF0-280D6EB48E6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6" name="Datumsplatzhalter 9"/>
          <p:cNvSpPr>
            <a:spLocks noGrp="1"/>
          </p:cNvSpPr>
          <p:nvPr>
            <p:ph type="dt" sz="half" idx="2"/>
          </p:nvPr>
        </p:nvSpPr>
        <p:spPr>
          <a:xfrm>
            <a:off x="324000" y="6408000"/>
            <a:ext cx="684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999" y="397581"/>
            <a:ext cx="1975023" cy="42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073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043608" y="6408000"/>
            <a:ext cx="7524000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Gesamtschule Stolberg – Auf der </a:t>
            </a:r>
            <a:r>
              <a:rPr lang="de-DE" dirty="0" err="1"/>
              <a:t>Liester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B81FD52-6552-4A22-ABF0-280D6EB48E6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Datumsplatzhalter 9"/>
          <p:cNvSpPr>
            <a:spLocks noGrp="1"/>
          </p:cNvSpPr>
          <p:nvPr>
            <p:ph type="dt" sz="half" idx="2"/>
          </p:nvPr>
        </p:nvSpPr>
        <p:spPr>
          <a:xfrm>
            <a:off x="324000" y="6408000"/>
            <a:ext cx="684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323850" y="1260000"/>
            <a:ext cx="8496150" cy="4977288"/>
          </a:xfrm>
        </p:spPr>
        <p:txBody>
          <a:bodyPr/>
          <a:lstStyle/>
          <a:p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999" y="397581"/>
            <a:ext cx="1975023" cy="42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137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1043608" y="6408000"/>
            <a:ext cx="7524000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Gesamtschule Stolberg – Auf der </a:t>
            </a:r>
            <a:r>
              <a:rPr lang="de-DE" dirty="0" err="1"/>
              <a:t>Liester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B81FD52-6552-4A22-ABF0-280D6EB48E6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Datumsplatzhalter 9"/>
          <p:cNvSpPr>
            <a:spLocks noGrp="1"/>
          </p:cNvSpPr>
          <p:nvPr>
            <p:ph type="dt" sz="half" idx="2"/>
          </p:nvPr>
        </p:nvSpPr>
        <p:spPr>
          <a:xfrm>
            <a:off x="324000" y="6408000"/>
            <a:ext cx="684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999" y="397581"/>
            <a:ext cx="1975023" cy="42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577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23999" y="215999"/>
            <a:ext cx="680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23850" y="1196976"/>
            <a:ext cx="8496150" cy="50403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68000" y="6408000"/>
            <a:ext cx="252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B81FD52-6552-4A22-ABF0-280D6EB48E63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324000" y="1008000"/>
            <a:ext cx="8496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/>
          <p:cNvSpPr/>
          <p:nvPr userDrawn="1"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rgbClr val="96C8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324000" y="6408000"/>
            <a:ext cx="684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999" y="397581"/>
            <a:ext cx="1975023" cy="42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306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2" r:id="rId4"/>
    <p:sldLayoutId id="2147483657" r:id="rId5"/>
    <p:sldLayoutId id="2147483659" r:id="rId6"/>
    <p:sldLayoutId id="2147483654" r:id="rId7"/>
    <p:sldLayoutId id="2147483658" r:id="rId8"/>
    <p:sldLayoutId id="2147483655" r:id="rId9"/>
  </p:sldLayoutIdLst>
  <p:hf hdr="0" dt="0"/>
  <p:txStyles>
    <p:titleStyle>
      <a:lvl1pPr algn="l" defTabSz="914288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0" indent="0" algn="l" defTabSz="914288" rtl="0" eaLnBrk="1" latinLnBrk="0" hangingPunct="1">
        <a:lnSpc>
          <a:spcPts val="2900"/>
        </a:lnSpc>
        <a:spcBef>
          <a:spcPts val="0"/>
        </a:spcBef>
        <a:buFontTx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288" rtl="0" eaLnBrk="1" latinLnBrk="0" hangingPunct="1">
        <a:lnSpc>
          <a:spcPts val="2900"/>
        </a:lnSpc>
        <a:spcBef>
          <a:spcPts val="0"/>
        </a:spcBef>
        <a:buFont typeface="Arial" panose="020B0604020202020204" pitchFamily="34" charset="0"/>
        <a:buNone/>
        <a:defRPr sz="165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80000" indent="-180000" algn="l" defTabSz="914288" rtl="0" eaLnBrk="1" latinLnBrk="0" hangingPunct="1">
        <a:lnSpc>
          <a:spcPts val="2900"/>
        </a:lnSpc>
        <a:spcBef>
          <a:spcPts val="0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468000" indent="-288000" algn="l" defTabSz="914288" rtl="0" eaLnBrk="1" latinLnBrk="0" hangingPunct="1">
        <a:lnSpc>
          <a:spcPts val="2900"/>
        </a:lnSpc>
        <a:spcBef>
          <a:spcPts val="0"/>
        </a:spcBef>
        <a:buFont typeface="+mj-lt"/>
        <a:buAutoNum type="arabicPeriod"/>
        <a:defRPr sz="1650" kern="1200">
          <a:solidFill>
            <a:schemeClr val="tx1"/>
          </a:solidFill>
          <a:latin typeface="+mn-lt"/>
          <a:ea typeface="+mn-ea"/>
          <a:cs typeface="+mn-cs"/>
        </a:defRPr>
      </a:lvl4pPr>
      <a:lvl5pPr marL="468000" indent="0" algn="l" defTabSz="914288" rtl="0" eaLnBrk="1" latinLnBrk="0" hangingPunct="1">
        <a:lnSpc>
          <a:spcPts val="2900"/>
        </a:lnSpc>
        <a:spcBef>
          <a:spcPts val="0"/>
        </a:spcBef>
        <a:buFontTx/>
        <a:buNone/>
        <a:defRPr sz="16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0" indent="-228572" algn="l" defTabSz="91428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4" indent="-228572" algn="l" defTabSz="91428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8" indent="-228572" algn="l" defTabSz="91428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21" indent="-228572" algn="l" defTabSz="91428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3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8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1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5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8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2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6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49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8.xml"/><Relationship Id="rId4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Titel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Informationsveranstaltung zur Qualifikationsphase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8" name="Untertitel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Jochen Emonds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251284" y="2045369"/>
            <a:ext cx="66414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400" b="1" dirty="0">
                <a:solidFill>
                  <a:srgbClr val="FF0000"/>
                </a:solidFill>
                <a:latin typeface="Bahnschrift SemiLight" panose="020B0502040204020203" pitchFamily="34" charset="0"/>
              </a:rPr>
              <a:t>Gymnasiale Oberstufe</a:t>
            </a:r>
          </a:p>
        </p:txBody>
      </p:sp>
    </p:spTree>
    <p:extLst>
      <p:ext uri="{BB962C8B-B14F-4D97-AF65-F5344CB8AC3E}">
        <p14:creationId xmlns:p14="http://schemas.microsoft.com/office/powerpoint/2010/main" val="1508552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Fächerwahlen mit Lupo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FD52-6552-4A22-ABF0-280D6EB48E63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6" name="AutoShape 24"/>
          <p:cNvSpPr>
            <a:spLocks noChangeArrowheads="1"/>
          </p:cNvSpPr>
          <p:nvPr/>
        </p:nvSpPr>
        <p:spPr bwMode="auto">
          <a:xfrm rot="10800000">
            <a:off x="3129892" y="2708254"/>
            <a:ext cx="1192213" cy="187799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881682" y="2956710"/>
            <a:ext cx="5688632" cy="651423"/>
          </a:xfrm>
          <a:prstGeom prst="rect">
            <a:avLst/>
          </a:prstGeom>
          <a:solidFill>
            <a:schemeClr val="accent6"/>
          </a:solidFill>
          <a:ln w="3175" algn="ctr">
            <a:noFill/>
            <a:miter lim="800000"/>
            <a:headEnd/>
            <a:tailEnd/>
          </a:ln>
          <a:effectLst/>
        </p:spPr>
        <p:txBody>
          <a:bodyPr lIns="144000" tIns="144000" rIns="144000" bIns="45720" anchor="t"/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sz="1600" b="1" dirty="0"/>
              <a:t>LK und Fächerwahl zu Hause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sz="1600" b="1" dirty="0"/>
              <a:t>bis Mit. 10. Mai 2023 (Rückversand der Datei)</a:t>
            </a:r>
            <a:endParaRPr lang="de-DE" sz="1600" b="1" dirty="0">
              <a:cs typeface="Calibri"/>
            </a:endParaRPr>
          </a:p>
          <a:p>
            <a:pPr algn="l" defTabSz="91440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dirty="0">
                <a:solidFill>
                  <a:schemeClr val="tx2"/>
                </a:solidFill>
                <a:latin typeface="Tele-GroteskFet" pitchFamily="2" charset="0"/>
              </a:rPr>
              <a:t>	</a:t>
            </a:r>
            <a:endParaRPr lang="de-DE" sz="1600" b="1" dirty="0">
              <a:solidFill>
                <a:schemeClr val="tx2"/>
              </a:solidFill>
              <a:latin typeface="Tele-GroteskFet" pitchFamily="2" charset="0"/>
            </a:endParaRPr>
          </a:p>
        </p:txBody>
      </p:sp>
      <p:sp>
        <p:nvSpPr>
          <p:cNvPr id="8" name="AutoShape 24"/>
          <p:cNvSpPr>
            <a:spLocks noChangeArrowheads="1"/>
          </p:cNvSpPr>
          <p:nvPr/>
        </p:nvSpPr>
        <p:spPr bwMode="auto">
          <a:xfrm rot="10800000">
            <a:off x="3129891" y="3904892"/>
            <a:ext cx="1192213" cy="187799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881681" y="1435396"/>
            <a:ext cx="5688633" cy="1030816"/>
          </a:xfrm>
          <a:prstGeom prst="rect">
            <a:avLst/>
          </a:prstGeom>
          <a:solidFill>
            <a:schemeClr val="accent6"/>
          </a:solidFill>
          <a:ln w="3175" algn="ctr">
            <a:noFill/>
            <a:miter lim="800000"/>
            <a:headEnd/>
            <a:tailEnd/>
          </a:ln>
          <a:effectLst/>
        </p:spPr>
        <p:txBody>
          <a:bodyPr lIns="144000" tIns="144000" rIns="144000" bIns="45720" anchor="t"/>
          <a:lstStyle/>
          <a:p>
            <a:pPr marL="0" lvl="1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</a:pPr>
            <a:r>
              <a:rPr lang="de-DE" sz="1600" b="1" dirty="0">
                <a:cs typeface="Calibri"/>
              </a:rPr>
              <a:t>Die. 2. Mai: Infoveranstaltung Fächerwahl Eltern</a:t>
            </a:r>
            <a:endParaRPr lang="de-DE" sz="1600" b="1" dirty="0"/>
          </a:p>
          <a:p>
            <a:pPr marL="0" lvl="1" defTabSz="914400">
              <a:lnSpc>
                <a:spcPct val="90000"/>
              </a:lnSpc>
              <a:spcBef>
                <a:spcPts val="400"/>
              </a:spcBef>
            </a:pPr>
            <a:r>
              <a:rPr lang="de-DE" sz="1600" b="1" dirty="0"/>
              <a:t>Mit. 3. /4. Mai: Versendung der LUPO-Datei an die </a:t>
            </a:r>
            <a:r>
              <a:rPr lang="de-DE" sz="1600" b="1" dirty="0" err="1"/>
              <a:t>SuS</a:t>
            </a:r>
            <a:endParaRPr lang="de-DE" sz="1600" b="1" dirty="0">
              <a:cs typeface="Calibri"/>
            </a:endParaRPr>
          </a:p>
          <a:p>
            <a:pPr marL="0" lvl="1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</a:pPr>
            <a:r>
              <a:rPr lang="de-DE" sz="1600" dirty="0">
                <a:sym typeface="Wingdings" panose="05000000000000000000" pitchFamily="2" charset="2"/>
              </a:rPr>
              <a:t> </a:t>
            </a:r>
            <a:r>
              <a:rPr lang="de-DE" sz="1600" dirty="0"/>
              <a:t>Emailadresse: </a:t>
            </a:r>
            <a:r>
              <a:rPr lang="de-DE" sz="1400" dirty="0"/>
              <a:t>maxmoritz.mustermann@gesamtschule-stolberg.de</a:t>
            </a:r>
          </a:p>
          <a:p>
            <a:pPr algn="l" defTabSz="91440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dirty="0">
                <a:latin typeface="Tele-GroteskFet" pitchFamily="2" charset="0"/>
              </a:rPr>
              <a:t>	</a:t>
            </a:r>
            <a:endParaRPr lang="de-DE" sz="1600" b="1" dirty="0">
              <a:latin typeface="Tele-GroteskFet" pitchFamily="2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881681" y="4389451"/>
            <a:ext cx="5688632" cy="651423"/>
          </a:xfrm>
          <a:prstGeom prst="rect">
            <a:avLst/>
          </a:prstGeom>
          <a:solidFill>
            <a:schemeClr val="accent6"/>
          </a:solidFill>
          <a:ln w="3175" algn="ctr">
            <a:noFill/>
            <a:miter lim="800000"/>
            <a:headEnd/>
            <a:tailEnd/>
          </a:ln>
          <a:effectLst/>
        </p:spPr>
        <p:txBody>
          <a:bodyPr lIns="144000" tIns="144000" rIns="144000"/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sz="1600" b="1" dirty="0"/>
              <a:t>Einzelberatung der </a:t>
            </a:r>
            <a:r>
              <a:rPr lang="de-DE" sz="1600" b="1" dirty="0" err="1"/>
              <a:t>SuS</a:t>
            </a:r>
            <a:r>
              <a:rPr lang="de-DE" sz="1600" b="1" dirty="0"/>
              <a:t> - nach Terminabsprache (16./17. Mai)</a:t>
            </a:r>
            <a:r>
              <a:rPr lang="de-DE" dirty="0">
                <a:solidFill>
                  <a:schemeClr val="tx2"/>
                </a:solidFill>
                <a:latin typeface="Tele-GroteskFet" pitchFamily="2" charset="0"/>
              </a:rPr>
              <a:t>	</a:t>
            </a:r>
            <a:endParaRPr lang="de-DE" sz="1600" b="1" dirty="0">
              <a:solidFill>
                <a:schemeClr val="tx2"/>
              </a:solidFill>
              <a:latin typeface="Tele-GroteskFe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812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Wahl mit Lupo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FD52-6552-4A22-ABF0-280D6EB48E63}" type="slidenum">
              <a:rPr lang="de-DE" smtClean="0"/>
              <a:pPr/>
              <a:t>11</a:t>
            </a:fld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722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124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AutoShape 20"/>
          <p:cNvSpPr>
            <a:spLocks noChangeArrowheads="1"/>
          </p:cNvSpPr>
          <p:nvPr/>
        </p:nvSpPr>
        <p:spPr bwMode="auto">
          <a:xfrm>
            <a:off x="3278980" y="2852936"/>
            <a:ext cx="2575907" cy="3162510"/>
          </a:xfrm>
          <a:prstGeom prst="rect">
            <a:avLst/>
          </a:prstGeom>
          <a:solidFill>
            <a:schemeClr val="bg1"/>
          </a:solidFill>
          <a:ln w="6350" algn="ctr">
            <a:solidFill>
              <a:srgbClr val="92D05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8000" tIns="360043" rIns="0" bIns="0"/>
          <a:lstStyle/>
          <a:p>
            <a:pPr marL="95250" indent="-9525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Wahl weiterer (nicht verpflichtender Klausurfächer) schriftlich seit Beginn der Q1</a:t>
            </a:r>
          </a:p>
          <a:p>
            <a:pPr marL="95250" indent="-9525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 ermöglicht die Wahl und endgültige  Festlegung  der Abiturfächer möglichst lange offen zu halten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b="1" dirty="0"/>
              <a:t>Klausuren: </a:t>
            </a:r>
            <a:r>
              <a:rPr lang="de-DE" sz="2800" dirty="0"/>
              <a:t>Grundsätzliche Schriftlichkeit in allen Abiturfächern ab der Q1</a:t>
            </a:r>
            <a:endParaRPr lang="de-DE" sz="2800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FD52-6552-4A22-ABF0-280D6EB48E63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19" name="AutoShape 3"/>
          <p:cNvSpPr>
            <a:spLocks noChangeArrowheads="1"/>
          </p:cNvSpPr>
          <p:nvPr/>
        </p:nvSpPr>
        <p:spPr bwMode="gray">
          <a:xfrm flipV="1">
            <a:off x="464024" y="1762123"/>
            <a:ext cx="8229599" cy="631825"/>
          </a:xfrm>
          <a:custGeom>
            <a:avLst/>
            <a:gdLst>
              <a:gd name="T0" fmla="*/ 7650997 w 21600"/>
              <a:gd name="T1" fmla="*/ 360363 h 21600"/>
              <a:gd name="T2" fmla="*/ 4248150 w 21600"/>
              <a:gd name="T3" fmla="*/ 720725 h 21600"/>
              <a:gd name="T4" fmla="*/ 845303 w 21600"/>
              <a:gd name="T5" fmla="*/ 360363 h 21600"/>
              <a:gd name="T6" fmla="*/ 424815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949 w 21600"/>
              <a:gd name="T13" fmla="*/ 3949 h 21600"/>
              <a:gd name="T14" fmla="*/ 17651 w 21600"/>
              <a:gd name="T15" fmla="*/ 17651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4297" y="21600"/>
                </a:lnTo>
                <a:lnTo>
                  <a:pt x="17303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6350" algn="ctr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rot="10800000" lIns="72000" tIns="72000" rIns="72000" bIns="72000" anchor="ctr"/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tabLst>
                <a:tab pos="1790700" algn="l"/>
              </a:tabLst>
            </a:pPr>
            <a:r>
              <a:rPr lang="de-DE" sz="2000" b="1" dirty="0">
                <a:ea typeface="MS PGothic" pitchFamily="34" charset="-128"/>
              </a:rPr>
              <a:t>Klausurpflicht</a:t>
            </a:r>
          </a:p>
        </p:txBody>
      </p:sp>
      <p:sp>
        <p:nvSpPr>
          <p:cNvPr id="20" name="AutoShape 20"/>
          <p:cNvSpPr>
            <a:spLocks noChangeArrowheads="1"/>
          </p:cNvSpPr>
          <p:nvPr/>
        </p:nvSpPr>
        <p:spPr bwMode="auto">
          <a:xfrm>
            <a:off x="467544" y="2852936"/>
            <a:ext cx="2524837" cy="3162510"/>
          </a:xfrm>
          <a:prstGeom prst="rect">
            <a:avLst/>
          </a:prstGeom>
          <a:solidFill>
            <a:schemeClr val="bg1"/>
          </a:solidFill>
          <a:ln w="6350" algn="ctr">
            <a:solidFill>
              <a:srgbClr val="92D05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8000" tIns="360043" rIns="0" bIns="0"/>
          <a:lstStyle/>
          <a:p>
            <a:pPr marL="95250" indent="-95250" algn="l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b="0" dirty="0">
                <a:cs typeface="Arial" pitchFamily="34" charset="0"/>
              </a:rPr>
              <a:t>im ersten (erster LK), im zweiten (zweiter LK) und im  dritten Abiturfach (GK) bis zum Ende der Q2/2</a:t>
            </a:r>
          </a:p>
          <a:p>
            <a:pPr marL="95250" indent="-95250" algn="l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im vierten mündlichen Abiturfach (GK), in Mathematik,  Deutsch und der fortgeführten Fremdsprache bis zum Ende der Q2/1</a:t>
            </a:r>
          </a:p>
          <a:p>
            <a:pPr marL="95250" indent="-95250" algn="l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in der neu einsetzenden Fremdsprache bis zum Ende der Q2/1</a:t>
            </a:r>
          </a:p>
          <a:p>
            <a:pPr marL="180000" indent="-180000" algn="l" defTabSz="914400">
              <a:lnSpc>
                <a:spcPct val="90000"/>
              </a:lnSpc>
              <a:spcBef>
                <a:spcPts val="400"/>
              </a:spcBef>
              <a:buClr>
                <a:schemeClr val="tx2"/>
              </a:buClr>
              <a:buSzPct val="75000"/>
            </a:pPr>
            <a:endParaRPr lang="de-DE" sz="1400" b="0" dirty="0">
              <a:cs typeface="Arial" pitchFamily="34" charset="0"/>
            </a:endParaRPr>
          </a:p>
        </p:txBody>
      </p:sp>
      <p:sp>
        <p:nvSpPr>
          <p:cNvPr id="21" name="Auf der gleichen Seite des Rechtecks liegende Ecken abrunden 10"/>
          <p:cNvSpPr>
            <a:spLocks noChangeArrowheads="1"/>
          </p:cNvSpPr>
          <p:nvPr/>
        </p:nvSpPr>
        <p:spPr bwMode="auto">
          <a:xfrm>
            <a:off x="3275460" y="2456598"/>
            <a:ext cx="2579427" cy="485476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accent6"/>
            </a:solidFill>
            <a:round/>
            <a:headEnd/>
            <a:tailEnd/>
          </a:ln>
          <a:effectLst/>
        </p:spPr>
        <p:txBody>
          <a:bodyPr lIns="108000" tIns="72000" rIns="36000" bIns="72000" anchor="ctr"/>
          <a:lstStyle/>
          <a:p>
            <a:pPr algn="ctr">
              <a:lnSpc>
                <a:spcPct val="90000"/>
              </a:lnSpc>
              <a:spcBef>
                <a:spcPts val="400"/>
              </a:spcBef>
              <a:buClrTx/>
              <a:buSzTx/>
              <a:buFontTx/>
              <a:buNone/>
            </a:pPr>
            <a:r>
              <a:rPr lang="de-DE" sz="1600" b="1" dirty="0">
                <a:cs typeface="Arial" pitchFamily="34" charset="0"/>
              </a:rPr>
              <a:t>Optionen</a:t>
            </a:r>
          </a:p>
        </p:txBody>
      </p:sp>
      <p:sp>
        <p:nvSpPr>
          <p:cNvPr id="22" name="Auf der gleichen Seite des Rechtecks liegende Ecken abrunden 10"/>
          <p:cNvSpPr>
            <a:spLocks noChangeArrowheads="1"/>
          </p:cNvSpPr>
          <p:nvPr/>
        </p:nvSpPr>
        <p:spPr bwMode="auto">
          <a:xfrm>
            <a:off x="464025" y="2442949"/>
            <a:ext cx="2524836" cy="499126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accent6"/>
            </a:solidFill>
            <a:round/>
            <a:headEnd/>
            <a:tailEnd/>
          </a:ln>
          <a:effectLst/>
        </p:spPr>
        <p:txBody>
          <a:bodyPr lIns="108000" tIns="72000" rIns="36000" bIns="72000" anchor="ctr"/>
          <a:lstStyle/>
          <a:p>
            <a:pPr algn="ctr">
              <a:lnSpc>
                <a:spcPct val="90000"/>
              </a:lnSpc>
              <a:spcBef>
                <a:spcPts val="400"/>
              </a:spcBef>
              <a:buClrTx/>
              <a:buSzTx/>
              <a:buFontTx/>
              <a:buNone/>
            </a:pPr>
            <a:r>
              <a:rPr lang="de-DE" sz="1600" b="1" dirty="0">
                <a:cs typeface="Arial" pitchFamily="34" charset="0"/>
              </a:rPr>
              <a:t>Fächer</a:t>
            </a:r>
          </a:p>
        </p:txBody>
      </p:sp>
      <p:sp>
        <p:nvSpPr>
          <p:cNvPr id="24" name="Auf der gleichen Seite des Rechtecks liegende Ecken abrunden 10"/>
          <p:cNvSpPr>
            <a:spLocks noChangeArrowheads="1"/>
          </p:cNvSpPr>
          <p:nvPr/>
        </p:nvSpPr>
        <p:spPr bwMode="auto">
          <a:xfrm>
            <a:off x="6084168" y="2475131"/>
            <a:ext cx="2664296" cy="576063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accent6"/>
            </a:solidFill>
            <a:round/>
            <a:headEnd/>
            <a:tailEnd/>
          </a:ln>
          <a:effectLst/>
        </p:spPr>
        <p:txBody>
          <a:bodyPr lIns="108000" tIns="72000" rIns="36000" bIns="72000" anchor="ctr"/>
          <a:lstStyle/>
          <a:p>
            <a:pPr algn="ctr">
              <a:lnSpc>
                <a:spcPct val="90000"/>
              </a:lnSpc>
              <a:spcBef>
                <a:spcPts val="400"/>
              </a:spcBef>
              <a:buClrTx/>
              <a:buSzTx/>
              <a:buFontTx/>
              <a:buNone/>
            </a:pPr>
            <a:r>
              <a:rPr lang="de-DE" sz="1600" b="1" dirty="0">
                <a:cs typeface="Arial" pitchFamily="34" charset="0"/>
              </a:rPr>
              <a:t>Besonderheiten</a:t>
            </a:r>
          </a:p>
        </p:txBody>
      </p:sp>
      <p:sp>
        <p:nvSpPr>
          <p:cNvPr id="26" name="AutoShape 20"/>
          <p:cNvSpPr>
            <a:spLocks noChangeArrowheads="1"/>
          </p:cNvSpPr>
          <p:nvPr/>
        </p:nvSpPr>
        <p:spPr bwMode="auto">
          <a:xfrm>
            <a:off x="6084168" y="2942074"/>
            <a:ext cx="2664296" cy="3073372"/>
          </a:xfrm>
          <a:prstGeom prst="rect">
            <a:avLst/>
          </a:prstGeom>
          <a:solidFill>
            <a:schemeClr val="bg1"/>
          </a:solidFill>
          <a:ln w="6350" algn="ctr">
            <a:solidFill>
              <a:srgbClr val="92D05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8000" tIns="360043" rIns="0" bIns="0"/>
          <a:lstStyle/>
          <a:p>
            <a:pPr marL="95250" indent="-9525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Ersatz  einer Klausur in den modernen Fremdsprachen innerhalb der ersten drei Halbjahre durch eine gleichwertige mündliche Leistungsüberprüfung</a:t>
            </a:r>
          </a:p>
          <a:p>
            <a:pPr marL="552393" lvl="1" indent="-9525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</a:pPr>
            <a:r>
              <a:rPr lang="de-DE" sz="1400" i="1" dirty="0">
                <a:cs typeface="Arial" pitchFamily="34" charset="0"/>
              </a:rPr>
              <a:t>In Englisch: In der Q1/1</a:t>
            </a:r>
          </a:p>
          <a:p>
            <a:pPr marL="552393" lvl="1" indent="-9525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•"/>
            </a:pPr>
            <a:r>
              <a:rPr lang="de-DE" sz="1400" i="1" dirty="0">
                <a:cs typeface="Arial" pitchFamily="34" charset="0"/>
              </a:rPr>
              <a:t>In Spanisch: in der Q2/1</a:t>
            </a:r>
          </a:p>
          <a:p>
            <a:pPr marL="95250" indent="-9525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Ersatz der 2. Klausur in der Q1/2 durch eine Facharbeit  (s. spätere Folie), eigene Fächerwahl</a:t>
            </a:r>
          </a:p>
          <a:p>
            <a:pPr marL="95250" indent="-9525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</a:pPr>
            <a:endParaRPr lang="de-DE" sz="1400" dirty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Facharbeit in der Q1</a:t>
            </a:r>
          </a:p>
        </p:txBody>
      </p:sp>
      <p:sp>
        <p:nvSpPr>
          <p:cNvPr id="18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9</a:t>
            </a:r>
          </a:p>
        </p:txBody>
      </p:sp>
      <p:sp>
        <p:nvSpPr>
          <p:cNvPr id="20" name="AutoShape 13"/>
          <p:cNvSpPr>
            <a:spLocks noChangeArrowheads="1"/>
          </p:cNvSpPr>
          <p:nvPr/>
        </p:nvSpPr>
        <p:spPr bwMode="auto">
          <a:xfrm rot="5400000">
            <a:off x="2571637" y="3873884"/>
            <a:ext cx="1768475" cy="504057"/>
          </a:xfrm>
          <a:prstGeom prst="triangle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21" name="Ellipse 18"/>
          <p:cNvSpPr>
            <a:spLocks noChangeArrowheads="1"/>
          </p:cNvSpPr>
          <p:nvPr/>
        </p:nvSpPr>
        <p:spPr bwMode="auto">
          <a:xfrm>
            <a:off x="3760788" y="3316288"/>
            <a:ext cx="1619250" cy="161925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6"/>
            </a:solidFill>
          </a:ln>
        </p:spPr>
        <p:txBody>
          <a:bodyPr lIns="0" tIns="0" rIns="0" bIns="0" anchor="ctr"/>
          <a:lstStyle/>
          <a:p>
            <a:pPr algn="ctr" defTabSz="914400">
              <a:lnSpc>
                <a:spcPct val="90000"/>
              </a:lnSpc>
              <a:spcBef>
                <a:spcPts val="1100"/>
              </a:spcBef>
            </a:pPr>
            <a:r>
              <a:rPr lang="de-DE" sz="2000" b="1" dirty="0">
                <a:cs typeface="Arial" pitchFamily="34" charset="0"/>
              </a:rPr>
              <a:t>Facharbeit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19088" y="1782763"/>
            <a:ext cx="2825750" cy="4317591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accent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540000" rIns="144000"/>
          <a:lstStyle/>
          <a:p>
            <a:pPr marL="179388" lvl="1" indent="-177800" algn="l" defTabSz="914400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eine von den Schülern selbstständig anzufertigende umfangreiche* schriftliche Arbeit </a:t>
            </a:r>
          </a:p>
          <a:p>
            <a:pPr marL="179388" lvl="1" indent="-177800" algn="l" defTabSz="914400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im  Unterschied zum Referat eine Vertiefung von Thematik und Methodik mit höherem Anspruch an sprachliche und formale Verarbeitung</a:t>
            </a:r>
          </a:p>
          <a:p>
            <a:pPr marL="179388" lvl="1" indent="-177800" algn="l" defTabSz="914400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eine erste  wissenschaftliche Arbeit, um aufs Studium und das wissenschaftliche Arbeiten vorzubereiten</a:t>
            </a:r>
          </a:p>
          <a:p>
            <a:pPr marL="358775" lvl="2" indent="-177800" algn="l" defTabSz="914400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SzPct val="75000"/>
            </a:pPr>
            <a:endParaRPr lang="de-DE" sz="1600" b="0" dirty="0">
              <a:cs typeface="Arial" pitchFamily="34" charset="0"/>
            </a:endParaRPr>
          </a:p>
          <a:p>
            <a:pPr marL="538163" lvl="3" indent="-177800" algn="l" defTabSz="914400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SzPct val="75000"/>
            </a:pPr>
            <a:endParaRPr lang="de-DE" sz="1600" b="0" dirty="0">
              <a:cs typeface="Arial" pitchFamily="34" charset="0"/>
            </a:endParaRP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4000" y="1774825"/>
            <a:ext cx="2825750" cy="417513"/>
          </a:xfrm>
          <a:prstGeom prst="rect">
            <a:avLst/>
          </a:prstGeom>
          <a:solidFill>
            <a:schemeClr val="accent1"/>
          </a:solidFill>
          <a:ln>
            <a:solidFill>
              <a:schemeClr val="accent6"/>
            </a:solidFill>
          </a:ln>
          <a:effectLst/>
        </p:spPr>
        <p:txBody>
          <a:bodyPr lIns="144000" tIns="72000" rIns="144000" bIns="72000"/>
          <a:lstStyle/>
          <a:p>
            <a:pPr algn="ctr">
              <a:lnSpc>
                <a:spcPct val="90000"/>
              </a:lnSpc>
              <a:spcBef>
                <a:spcPts val="500"/>
              </a:spcBef>
              <a:buClrTx/>
              <a:buSzTx/>
              <a:buFontTx/>
              <a:buNone/>
            </a:pPr>
            <a:r>
              <a:rPr lang="de-DE" sz="1800" b="1" dirty="0">
                <a:cs typeface="Arial" pitchFamily="34" charset="0"/>
              </a:rPr>
              <a:t>Merkmale der Facharbeit</a:t>
            </a:r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5994400" y="1782763"/>
            <a:ext cx="2825750" cy="4317591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accent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540000" rIns="144000"/>
          <a:lstStyle/>
          <a:p>
            <a:pPr marL="179388" lvl="1" indent="-177800" defTabSz="914400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Themen- und Materialsuche selbstständig durchführen</a:t>
            </a:r>
          </a:p>
          <a:p>
            <a:pPr marL="179388" lvl="1" indent="-177800" defTabSz="914400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 formale Vorgaben, wie Umfang, Abgabetermin … beachten</a:t>
            </a:r>
          </a:p>
          <a:p>
            <a:pPr marL="179388" lvl="1" indent="-177800" defTabSz="914400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 Formen und Prinzipien </a:t>
            </a:r>
            <a:r>
              <a:rPr lang="de-DE" sz="1400" b="1" dirty="0">
                <a:cs typeface="Arial" pitchFamily="34" charset="0"/>
              </a:rPr>
              <a:t>wissenschaftlichen Arbeitens </a:t>
            </a:r>
            <a:r>
              <a:rPr lang="de-DE" sz="1400" dirty="0">
                <a:cs typeface="Arial" pitchFamily="34" charset="0"/>
              </a:rPr>
              <a:t>erlernen:</a:t>
            </a:r>
            <a:endParaRPr lang="de-DE" sz="1400" b="1" dirty="0">
              <a:cs typeface="Arial" pitchFamily="34" charset="0"/>
            </a:endParaRPr>
          </a:p>
          <a:p>
            <a:pPr marL="358775" lvl="2" indent="-177800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itchFamily="34" charset="0"/>
              <a:buChar char="•"/>
            </a:pPr>
            <a:r>
              <a:rPr lang="de-DE" sz="1400" dirty="0">
                <a:cs typeface="Arial" pitchFamily="34" charset="0"/>
              </a:rPr>
              <a:t>bei der Auswahl geeigneter Quellen</a:t>
            </a:r>
          </a:p>
          <a:p>
            <a:pPr marL="358775" lvl="2" indent="-177800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itchFamily="34" charset="0"/>
              <a:buChar char="•"/>
            </a:pPr>
            <a:r>
              <a:rPr lang="de-DE" sz="1400" dirty="0">
                <a:cs typeface="Arial" pitchFamily="34" charset="0"/>
              </a:rPr>
              <a:t>beim richtigen Bibliografieren und der Literaturverwaltung</a:t>
            </a:r>
          </a:p>
          <a:p>
            <a:pPr marL="358775" lvl="2" indent="-177800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itchFamily="34" charset="0"/>
              <a:buChar char="•"/>
            </a:pPr>
            <a:r>
              <a:rPr lang="de-DE" sz="1400" dirty="0">
                <a:cs typeface="Arial" pitchFamily="34" charset="0"/>
              </a:rPr>
              <a:t>beim richtigen Zitieren</a:t>
            </a:r>
          </a:p>
          <a:p>
            <a:pPr marL="358775" lvl="2" indent="-177800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itchFamily="34" charset="0"/>
              <a:buChar char="•"/>
            </a:pPr>
            <a:r>
              <a:rPr lang="de-DE" sz="1400" dirty="0">
                <a:cs typeface="Arial" pitchFamily="34" charset="0"/>
              </a:rPr>
              <a:t>bei der stringenten Ordnung des Materials</a:t>
            </a:r>
          </a:p>
          <a:p>
            <a:pPr marL="358775" lvl="2" indent="-177800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Arial" pitchFamily="34" charset="0"/>
              <a:buChar char="•"/>
            </a:pPr>
            <a:r>
              <a:rPr lang="de-DE" sz="1400" dirty="0">
                <a:cs typeface="Arial" pitchFamily="34" charset="0"/>
              </a:rPr>
              <a:t>bei der Erstellung eines wissenschaftlich formulierten Textes</a:t>
            </a:r>
          </a:p>
          <a:p>
            <a:pPr marL="179388" lvl="1" indent="-177800" algn="l" defTabSz="914400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</a:pPr>
            <a:endParaRPr lang="de-DE" sz="1400" b="0" dirty="0">
              <a:cs typeface="Arial" pitchFamily="34" charset="0"/>
            </a:endParaRPr>
          </a:p>
          <a:p>
            <a:pPr marL="179388" lvl="1" indent="-177800" algn="l" defTabSz="914400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SzPct val="75000"/>
            </a:pPr>
            <a:endParaRPr lang="de-DE" sz="1600" b="0" dirty="0">
              <a:cs typeface="Arial" pitchFamily="34" charset="0"/>
            </a:endParaRPr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5994400" y="1774825"/>
            <a:ext cx="2825750" cy="417513"/>
          </a:xfrm>
          <a:prstGeom prst="rect">
            <a:avLst/>
          </a:prstGeom>
          <a:solidFill>
            <a:schemeClr val="accent1"/>
          </a:solidFill>
          <a:ln>
            <a:solidFill>
              <a:schemeClr val="accent6"/>
            </a:solidFill>
          </a:ln>
          <a:effectLst/>
        </p:spPr>
        <p:txBody>
          <a:bodyPr lIns="144000" tIns="72000" rIns="144000" bIns="72000"/>
          <a:lstStyle/>
          <a:p>
            <a:pPr algn="ctr">
              <a:lnSpc>
                <a:spcPct val="90000"/>
              </a:lnSpc>
              <a:spcBef>
                <a:spcPts val="500"/>
              </a:spcBef>
              <a:buClrTx/>
              <a:buSzTx/>
              <a:buFontTx/>
              <a:buNone/>
            </a:pPr>
            <a:r>
              <a:rPr lang="de-DE" b="1" dirty="0">
                <a:cs typeface="Arial" pitchFamily="34" charset="0"/>
              </a:rPr>
              <a:t>Ziele der Facharbeit</a:t>
            </a:r>
            <a:endParaRPr lang="de-DE" sz="1800" b="1" dirty="0">
              <a:cs typeface="Arial" pitchFamily="34" charset="0"/>
            </a:endParaRPr>
          </a:p>
        </p:txBody>
      </p:sp>
      <p:sp>
        <p:nvSpPr>
          <p:cNvPr id="30" name="AutoShape 16"/>
          <p:cNvSpPr>
            <a:spLocks noChangeArrowheads="1"/>
          </p:cNvSpPr>
          <p:nvPr/>
        </p:nvSpPr>
        <p:spPr bwMode="auto">
          <a:xfrm rot="16200000" flipH="1">
            <a:off x="4803887" y="3873887"/>
            <a:ext cx="1768475" cy="504054"/>
          </a:xfrm>
          <a:prstGeom prst="triangle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2941843" y="6231987"/>
            <a:ext cx="3878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Ansprechpartner: Tutorinnen</a:t>
            </a:r>
          </a:p>
        </p:txBody>
      </p:sp>
    </p:spTree>
    <p:extLst>
      <p:ext uri="{BB962C8B-B14F-4D97-AF65-F5344CB8AC3E}">
        <p14:creationId xmlns:p14="http://schemas.microsoft.com/office/powerpoint/2010/main" val="262955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hteck 37"/>
          <p:cNvSpPr/>
          <p:nvPr/>
        </p:nvSpPr>
        <p:spPr>
          <a:xfrm>
            <a:off x="1937982" y="6012764"/>
            <a:ext cx="5404514" cy="32754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Halbjahresnote</a:t>
            </a:r>
          </a:p>
        </p:txBody>
      </p:sp>
      <p:sp>
        <p:nvSpPr>
          <p:cNvPr id="32" name="Rechteck 31"/>
          <p:cNvSpPr/>
          <p:nvPr/>
        </p:nvSpPr>
        <p:spPr>
          <a:xfrm>
            <a:off x="4763068" y="5213440"/>
            <a:ext cx="2579427" cy="791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de-DE" sz="1600" dirty="0">
                <a:solidFill>
                  <a:schemeClr val="tx1"/>
                </a:solidFill>
              </a:rPr>
              <a:t>sonstige Mitarbeit</a:t>
            </a:r>
          </a:p>
          <a:p>
            <a:r>
              <a:rPr lang="de-DE" sz="1600" dirty="0">
                <a:solidFill>
                  <a:schemeClr val="tx1"/>
                </a:solidFill>
              </a:rPr>
              <a:t>+ ggf. Klausuren</a:t>
            </a:r>
          </a:p>
          <a:p>
            <a:r>
              <a:rPr lang="de-DE" sz="1600" dirty="0">
                <a:solidFill>
                  <a:schemeClr val="tx1"/>
                </a:solidFill>
              </a:rPr>
              <a:t>= zweite Quartalsnote</a:t>
            </a:r>
          </a:p>
        </p:txBody>
      </p:sp>
      <p:sp>
        <p:nvSpPr>
          <p:cNvPr id="31" name="Rechteck 30"/>
          <p:cNvSpPr/>
          <p:nvPr/>
        </p:nvSpPr>
        <p:spPr>
          <a:xfrm>
            <a:off x="1937984" y="5240735"/>
            <a:ext cx="2565779" cy="76427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de-DE" sz="1600" dirty="0">
                <a:solidFill>
                  <a:schemeClr val="tx1"/>
                </a:solidFill>
              </a:rPr>
              <a:t>sonstige Mitarbeit</a:t>
            </a:r>
          </a:p>
          <a:p>
            <a:r>
              <a:rPr lang="de-DE" sz="1600" dirty="0">
                <a:solidFill>
                  <a:schemeClr val="tx1"/>
                </a:solidFill>
              </a:rPr>
              <a:t>+ ggf. Klausuren</a:t>
            </a:r>
          </a:p>
          <a:p>
            <a:r>
              <a:rPr lang="de-DE" sz="1600" dirty="0">
                <a:solidFill>
                  <a:schemeClr val="tx1"/>
                </a:solidFill>
              </a:rPr>
              <a:t>= erste Quartalsnote</a:t>
            </a:r>
          </a:p>
        </p:txBody>
      </p:sp>
      <p:sp>
        <p:nvSpPr>
          <p:cNvPr id="29" name="Rechteck 28"/>
          <p:cNvSpPr/>
          <p:nvPr/>
        </p:nvSpPr>
        <p:spPr>
          <a:xfrm>
            <a:off x="4763068" y="4961958"/>
            <a:ext cx="2579427" cy="270685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solidFill>
                  <a:schemeClr val="tx1"/>
                </a:solidFill>
              </a:rPr>
              <a:t>2. Quartal</a:t>
            </a:r>
          </a:p>
        </p:txBody>
      </p:sp>
      <p:sp>
        <p:nvSpPr>
          <p:cNvPr id="27" name="Rechteck 26"/>
          <p:cNvSpPr/>
          <p:nvPr/>
        </p:nvSpPr>
        <p:spPr>
          <a:xfrm>
            <a:off x="1937982" y="4942335"/>
            <a:ext cx="2565779" cy="286608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solidFill>
                  <a:schemeClr val="tx1"/>
                </a:solidFill>
              </a:rPr>
              <a:t>1. Quartal</a:t>
            </a:r>
          </a:p>
        </p:txBody>
      </p:sp>
      <p:sp>
        <p:nvSpPr>
          <p:cNvPr id="26" name="Rechteck 25"/>
          <p:cNvSpPr/>
          <p:nvPr/>
        </p:nvSpPr>
        <p:spPr>
          <a:xfrm>
            <a:off x="4716000" y="4503758"/>
            <a:ext cx="2988000" cy="341194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0 Punkte</a:t>
            </a:r>
          </a:p>
        </p:txBody>
      </p:sp>
      <p:sp>
        <p:nvSpPr>
          <p:cNvPr id="25" name="Rechteck 24"/>
          <p:cNvSpPr/>
          <p:nvPr/>
        </p:nvSpPr>
        <p:spPr>
          <a:xfrm>
            <a:off x="1548000" y="4517404"/>
            <a:ext cx="2988000" cy="341194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ungenügend</a:t>
            </a:r>
          </a:p>
        </p:txBody>
      </p:sp>
      <p:sp>
        <p:nvSpPr>
          <p:cNvPr id="23" name="Rechteck 22"/>
          <p:cNvSpPr/>
          <p:nvPr/>
        </p:nvSpPr>
        <p:spPr>
          <a:xfrm>
            <a:off x="4716000" y="4092051"/>
            <a:ext cx="2988000" cy="341194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3-1 Punkt</a:t>
            </a:r>
          </a:p>
        </p:txBody>
      </p:sp>
      <p:sp>
        <p:nvSpPr>
          <p:cNvPr id="22" name="Rechteck 21"/>
          <p:cNvSpPr/>
          <p:nvPr/>
        </p:nvSpPr>
        <p:spPr>
          <a:xfrm>
            <a:off x="1548000" y="4105697"/>
            <a:ext cx="2988000" cy="341194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mangelhaft</a:t>
            </a:r>
          </a:p>
        </p:txBody>
      </p:sp>
      <p:sp>
        <p:nvSpPr>
          <p:cNvPr id="21" name="Rechteck 20"/>
          <p:cNvSpPr/>
          <p:nvPr/>
        </p:nvSpPr>
        <p:spPr>
          <a:xfrm>
            <a:off x="4716000" y="3666695"/>
            <a:ext cx="2988000" cy="341194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 Punkte (Defizit)</a:t>
            </a:r>
          </a:p>
        </p:txBody>
      </p:sp>
      <p:sp>
        <p:nvSpPr>
          <p:cNvPr id="20" name="Rechteck 19"/>
          <p:cNvSpPr/>
          <p:nvPr/>
        </p:nvSpPr>
        <p:spPr>
          <a:xfrm>
            <a:off x="1548000" y="3680342"/>
            <a:ext cx="2988000" cy="341194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schwach ausreichend</a:t>
            </a:r>
          </a:p>
        </p:txBody>
      </p:sp>
      <p:sp>
        <p:nvSpPr>
          <p:cNvPr id="19" name="Rechteck 18"/>
          <p:cNvSpPr/>
          <p:nvPr/>
        </p:nvSpPr>
        <p:spPr>
          <a:xfrm>
            <a:off x="4716000" y="3268635"/>
            <a:ext cx="2988000" cy="341194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6-5 Punkte</a:t>
            </a:r>
          </a:p>
        </p:txBody>
      </p:sp>
      <p:sp>
        <p:nvSpPr>
          <p:cNvPr id="17" name="Rechteck 16"/>
          <p:cNvSpPr/>
          <p:nvPr/>
        </p:nvSpPr>
        <p:spPr>
          <a:xfrm>
            <a:off x="1548000" y="3282282"/>
            <a:ext cx="2988000" cy="341194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ausreichend</a:t>
            </a:r>
          </a:p>
        </p:txBody>
      </p:sp>
      <p:sp>
        <p:nvSpPr>
          <p:cNvPr id="16" name="Rechteck 15"/>
          <p:cNvSpPr/>
          <p:nvPr/>
        </p:nvSpPr>
        <p:spPr>
          <a:xfrm>
            <a:off x="4716000" y="2856927"/>
            <a:ext cx="2988000" cy="341194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9-7 Punkte</a:t>
            </a:r>
          </a:p>
        </p:txBody>
      </p:sp>
      <p:sp>
        <p:nvSpPr>
          <p:cNvPr id="15" name="Rechteck 14"/>
          <p:cNvSpPr/>
          <p:nvPr/>
        </p:nvSpPr>
        <p:spPr>
          <a:xfrm>
            <a:off x="1548000" y="2870575"/>
            <a:ext cx="2988000" cy="341194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befriedigend</a:t>
            </a:r>
          </a:p>
        </p:txBody>
      </p:sp>
      <p:sp>
        <p:nvSpPr>
          <p:cNvPr id="14" name="Rechteck 13"/>
          <p:cNvSpPr/>
          <p:nvPr/>
        </p:nvSpPr>
        <p:spPr>
          <a:xfrm>
            <a:off x="4716000" y="2472515"/>
            <a:ext cx="2988000" cy="341194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12-10 Punkte</a:t>
            </a:r>
          </a:p>
        </p:txBody>
      </p:sp>
      <p:sp>
        <p:nvSpPr>
          <p:cNvPr id="13" name="Rechteck 12"/>
          <p:cNvSpPr/>
          <p:nvPr/>
        </p:nvSpPr>
        <p:spPr>
          <a:xfrm>
            <a:off x="1548000" y="2458867"/>
            <a:ext cx="2988000" cy="341194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gut</a:t>
            </a:r>
          </a:p>
        </p:txBody>
      </p:sp>
      <p:sp>
        <p:nvSpPr>
          <p:cNvPr id="11" name="Rechteck 10"/>
          <p:cNvSpPr/>
          <p:nvPr/>
        </p:nvSpPr>
        <p:spPr>
          <a:xfrm>
            <a:off x="4716463" y="2047159"/>
            <a:ext cx="2988000" cy="341194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15-13 Punkte</a:t>
            </a:r>
          </a:p>
        </p:txBody>
      </p:sp>
      <p:sp>
        <p:nvSpPr>
          <p:cNvPr id="9" name="Rechteck 8"/>
          <p:cNvSpPr/>
          <p:nvPr/>
        </p:nvSpPr>
        <p:spPr>
          <a:xfrm>
            <a:off x="1548000" y="2047159"/>
            <a:ext cx="2988000" cy="341194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sehr gut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Benotungssystem in der Q1 und Q2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FD52-6552-4A22-ABF0-280D6EB48E63}" type="slidenum">
              <a:rPr lang="de-DE" smtClean="0"/>
              <a:pPr/>
              <a:t>14</a:t>
            </a:fld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286603" y="1045021"/>
            <a:ext cx="85025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b="1" dirty="0"/>
              <a:t>In der Qualifikationsphase werden die Noten in ein Punktsystem umgesetzt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1548000" y="1405714"/>
            <a:ext cx="2988000" cy="57320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Noten</a:t>
            </a:r>
          </a:p>
        </p:txBody>
      </p:sp>
      <p:sp>
        <p:nvSpPr>
          <p:cNvPr id="8" name="Rechteck 7"/>
          <p:cNvSpPr/>
          <p:nvPr/>
        </p:nvSpPr>
        <p:spPr>
          <a:xfrm>
            <a:off x="4716000" y="1394341"/>
            <a:ext cx="2988000" cy="584579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Punkte nach Notentendenz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4476465" y="4913189"/>
            <a:ext cx="191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+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Wiederholungen in der Q1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FD52-6552-4A22-ABF0-280D6EB48E63}" type="slidenum">
              <a:rPr lang="de-DE" smtClean="0"/>
              <a:pPr/>
              <a:t>15</a:t>
            </a:fld>
            <a:endParaRPr lang="de-DE"/>
          </a:p>
        </p:txBody>
      </p:sp>
      <p:sp>
        <p:nvSpPr>
          <p:cNvPr id="5" name="Rectangle 13"/>
          <p:cNvSpPr txBox="1">
            <a:spLocks noChangeArrowheads="1"/>
          </p:cNvSpPr>
          <p:nvPr/>
        </p:nvSpPr>
        <p:spPr>
          <a:xfrm>
            <a:off x="324000" y="334800"/>
            <a:ext cx="8499600" cy="7694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spcBef>
                <a:spcPct val="0"/>
              </a:spcBef>
            </a:pPr>
            <a:endParaRPr kumimoji="0" lang="de-DE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ele-GroteskNor" pitchFamily="2" charset="0"/>
              <a:ea typeface="+mj-ea"/>
              <a:cs typeface="+mj-cs"/>
            </a:endParaRPr>
          </a:p>
        </p:txBody>
      </p:sp>
      <p:graphicFrame>
        <p:nvGraphicFramePr>
          <p:cNvPr id="28" name="Diagramm 27"/>
          <p:cNvGraphicFramePr/>
          <p:nvPr>
            <p:extLst>
              <p:ext uri="{D42A27DB-BD31-4B8C-83A1-F6EECF244321}">
                <p14:modId xmlns:p14="http://schemas.microsoft.com/office/powerpoint/2010/main" val="1776965645"/>
              </p:ext>
            </p:extLst>
          </p:nvPr>
        </p:nvGraphicFramePr>
        <p:xfrm>
          <a:off x="1525800" y="1341438"/>
          <a:ext cx="609600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Bedeutung der Q1 für die „Gymnasiale Oberstufe“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FD52-6552-4A22-ABF0-280D6EB48E63}" type="slidenum">
              <a:rPr lang="de-DE" smtClean="0"/>
              <a:pPr/>
              <a:t>16</a:t>
            </a:fld>
            <a:endParaRPr lang="de-DE" dirty="0"/>
          </a:p>
        </p:txBody>
      </p:sp>
      <p:sp>
        <p:nvSpPr>
          <p:cNvPr id="17" name="Rechteck 16"/>
          <p:cNvSpPr/>
          <p:nvPr/>
        </p:nvSpPr>
        <p:spPr>
          <a:xfrm>
            <a:off x="323851" y="6097450"/>
            <a:ext cx="8331950" cy="360040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Einführungsphase</a:t>
            </a:r>
          </a:p>
        </p:txBody>
      </p:sp>
      <p:sp>
        <p:nvSpPr>
          <p:cNvPr id="19" name="Rechteck 18"/>
          <p:cNvSpPr/>
          <p:nvPr/>
        </p:nvSpPr>
        <p:spPr>
          <a:xfrm>
            <a:off x="323851" y="5439881"/>
            <a:ext cx="8331950" cy="360040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Versetzung</a:t>
            </a:r>
          </a:p>
        </p:txBody>
      </p:sp>
      <p:sp>
        <p:nvSpPr>
          <p:cNvPr id="21" name="Rechteck 20"/>
          <p:cNvSpPr/>
          <p:nvPr/>
        </p:nvSpPr>
        <p:spPr>
          <a:xfrm>
            <a:off x="323850" y="4581128"/>
            <a:ext cx="4248150" cy="486818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b="1" dirty="0">
                <a:solidFill>
                  <a:schemeClr val="tx1"/>
                </a:solidFill>
              </a:rPr>
              <a:t>Q1 </a:t>
            </a:r>
            <a:r>
              <a:rPr lang="de-DE" sz="1400" dirty="0">
                <a:solidFill>
                  <a:schemeClr val="tx1"/>
                </a:solidFill>
              </a:rPr>
              <a:t>(1. Jahr der Qualifikationsphase)</a:t>
            </a:r>
          </a:p>
          <a:p>
            <a:r>
              <a:rPr lang="de-DE" sz="1400" b="1" dirty="0">
                <a:solidFill>
                  <a:schemeClr val="tx1"/>
                </a:solidFill>
              </a:rPr>
              <a:t>LKs zählen doppelt, GKs einfach</a:t>
            </a:r>
          </a:p>
        </p:txBody>
      </p:sp>
      <p:sp>
        <p:nvSpPr>
          <p:cNvPr id="22" name="Rechteck 21"/>
          <p:cNvSpPr/>
          <p:nvPr/>
        </p:nvSpPr>
        <p:spPr>
          <a:xfrm>
            <a:off x="323850" y="3759469"/>
            <a:ext cx="4248150" cy="486818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b="1" dirty="0">
                <a:solidFill>
                  <a:schemeClr val="tx1"/>
                </a:solidFill>
              </a:rPr>
              <a:t>Q2 </a:t>
            </a:r>
            <a:r>
              <a:rPr lang="de-DE" sz="1400" dirty="0">
                <a:solidFill>
                  <a:schemeClr val="tx1"/>
                </a:solidFill>
              </a:rPr>
              <a:t>(2. Jahr der Qualifikationsphase)</a:t>
            </a:r>
          </a:p>
          <a:p>
            <a:r>
              <a:rPr lang="de-DE" sz="1400" b="1" dirty="0">
                <a:solidFill>
                  <a:schemeClr val="tx1"/>
                </a:solidFill>
              </a:rPr>
              <a:t>LKs zählen doppelt, GKs einfach</a:t>
            </a:r>
          </a:p>
        </p:txBody>
      </p:sp>
      <p:sp>
        <p:nvSpPr>
          <p:cNvPr id="25" name="Rechteck 24"/>
          <p:cNvSpPr/>
          <p:nvPr/>
        </p:nvSpPr>
        <p:spPr>
          <a:xfrm>
            <a:off x="5107185" y="3766733"/>
            <a:ext cx="3548615" cy="1296144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Leistungsergebnisse (Block I)</a:t>
            </a:r>
          </a:p>
          <a:p>
            <a:pPr algn="ctr"/>
            <a:r>
              <a:rPr lang="de-DE" sz="1400" dirty="0">
                <a:solidFill>
                  <a:schemeClr val="tx1"/>
                </a:solidFill>
              </a:rPr>
              <a:t>(mindestens 200, </a:t>
            </a:r>
          </a:p>
          <a:p>
            <a:pPr algn="ctr"/>
            <a:r>
              <a:rPr lang="de-DE" sz="1400" dirty="0">
                <a:solidFill>
                  <a:schemeClr val="tx1"/>
                </a:solidFill>
              </a:rPr>
              <a:t>maximal 600 Punkte)</a:t>
            </a:r>
          </a:p>
        </p:txBody>
      </p:sp>
      <p:sp>
        <p:nvSpPr>
          <p:cNvPr id="27" name="Rechteck 26"/>
          <p:cNvSpPr/>
          <p:nvPr/>
        </p:nvSpPr>
        <p:spPr>
          <a:xfrm>
            <a:off x="323850" y="2877440"/>
            <a:ext cx="8331951" cy="576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Zulassung zur Abiturprüfung</a:t>
            </a:r>
          </a:p>
          <a:p>
            <a:r>
              <a:rPr lang="de-DE" sz="1400" b="1" dirty="0">
                <a:solidFill>
                  <a:schemeClr val="tx1"/>
                </a:solidFill>
              </a:rPr>
              <a:t>  </a:t>
            </a:r>
            <a:r>
              <a:rPr lang="de-DE" sz="1400" dirty="0">
                <a:solidFill>
                  <a:schemeClr val="tx1"/>
                </a:solidFill>
              </a:rPr>
              <a:t>(Einbringen von 30 Grundkursen und 8 Leistungskursen bei </a:t>
            </a:r>
            <a:r>
              <a:rPr lang="de-DE" sz="1400" dirty="0">
                <a:solidFill>
                  <a:schemeClr val="accent5"/>
                </a:solidFill>
              </a:rPr>
              <a:t>Akzeptanz von 7-8 Defiziten, darunter 3 LK-Defizite</a:t>
            </a:r>
            <a:r>
              <a:rPr lang="de-DE" sz="1400" dirty="0">
                <a:solidFill>
                  <a:schemeClr val="tx1"/>
                </a:solidFill>
              </a:rPr>
              <a:t>)</a:t>
            </a:r>
            <a:endParaRPr lang="de-DE" sz="1400" b="1" dirty="0">
              <a:solidFill>
                <a:schemeClr val="tx1"/>
              </a:solidFill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323851" y="2060848"/>
            <a:ext cx="8331952" cy="50405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Abiturprüfung (Block II)</a:t>
            </a:r>
          </a:p>
          <a:p>
            <a:pPr algn="ctr"/>
            <a:r>
              <a:rPr lang="de-DE" sz="1400" dirty="0">
                <a:solidFill>
                  <a:schemeClr val="tx1"/>
                </a:solidFill>
              </a:rPr>
              <a:t>(fünffache Wertung jeder Prüfungsnote 1.-4. Fach: Mindestens 100, maximal 300 Punkte)</a:t>
            </a:r>
          </a:p>
        </p:txBody>
      </p:sp>
      <p:sp>
        <p:nvSpPr>
          <p:cNvPr id="43" name="Rechteck 42"/>
          <p:cNvSpPr/>
          <p:nvPr/>
        </p:nvSpPr>
        <p:spPr>
          <a:xfrm>
            <a:off x="323851" y="1052736"/>
            <a:ext cx="8331952" cy="72008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Abiturzeugnis </a:t>
            </a:r>
          </a:p>
          <a:p>
            <a:pPr algn="ctr"/>
            <a:r>
              <a:rPr lang="de-DE" sz="1400" dirty="0">
                <a:solidFill>
                  <a:schemeClr val="tx1"/>
                </a:solidFill>
              </a:rPr>
              <a:t>Ergebnisse aus Block I und Block II: Mindestens 300, maximal 900 Punkte</a:t>
            </a:r>
          </a:p>
        </p:txBody>
      </p:sp>
      <p:sp>
        <p:nvSpPr>
          <p:cNvPr id="6" name="Gleichschenkliges Dreieck 5"/>
          <p:cNvSpPr/>
          <p:nvPr/>
        </p:nvSpPr>
        <p:spPr>
          <a:xfrm>
            <a:off x="4083803" y="1852047"/>
            <a:ext cx="1023383" cy="131736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Gleichschenkliges Dreieck 48"/>
          <p:cNvSpPr/>
          <p:nvPr/>
        </p:nvSpPr>
        <p:spPr>
          <a:xfrm>
            <a:off x="4083802" y="2657811"/>
            <a:ext cx="1023383" cy="131736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Gleichschenkliges Dreieck 49"/>
          <p:cNvSpPr/>
          <p:nvPr/>
        </p:nvSpPr>
        <p:spPr>
          <a:xfrm>
            <a:off x="4089351" y="3522386"/>
            <a:ext cx="1023383" cy="131736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Gleichschenkliges Dreieck 50"/>
          <p:cNvSpPr/>
          <p:nvPr/>
        </p:nvSpPr>
        <p:spPr>
          <a:xfrm rot="5400000">
            <a:off x="4293916" y="4387303"/>
            <a:ext cx="1023383" cy="131736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Gleichschenkliges Dreieck 51"/>
          <p:cNvSpPr/>
          <p:nvPr/>
        </p:nvSpPr>
        <p:spPr>
          <a:xfrm>
            <a:off x="4083802" y="5190055"/>
            <a:ext cx="1023383" cy="131736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Gleichschenkliges Dreieck 52"/>
          <p:cNvSpPr/>
          <p:nvPr/>
        </p:nvSpPr>
        <p:spPr>
          <a:xfrm>
            <a:off x="4104279" y="5875961"/>
            <a:ext cx="1023383" cy="131736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  <p:bldP spid="25" grpId="0" animBg="1"/>
      <p:bldP spid="27" grpId="0" animBg="1"/>
      <p:bldP spid="29" grpId="0" animBg="1"/>
      <p:bldP spid="43" grpId="0" animBg="1"/>
      <p:bldP spid="6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Weitere Informationsmöglichkeiten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FD52-6552-4A22-ABF0-280D6EB48E63}" type="slidenum">
              <a:rPr lang="de-DE" smtClean="0"/>
              <a:pPr/>
              <a:t>17</a:t>
            </a:fld>
            <a:endParaRPr lang="de-DE"/>
          </a:p>
        </p:txBody>
      </p:sp>
      <p:sp>
        <p:nvSpPr>
          <p:cNvPr id="22" name="Rectangle 9"/>
          <p:cNvSpPr/>
          <p:nvPr/>
        </p:nvSpPr>
        <p:spPr bwMode="gray">
          <a:xfrm>
            <a:off x="370113" y="1809225"/>
            <a:ext cx="4068000" cy="504000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36000" rIns="108000" bIns="36000" rtlCol="0" anchor="ctr"/>
          <a:lstStyle/>
          <a:p>
            <a:pPr algn="ctr"/>
            <a:r>
              <a:rPr lang="de-DE" sz="1600" b="1" dirty="0">
                <a:solidFill>
                  <a:schemeClr val="tx1"/>
                </a:solidFill>
              </a:rPr>
              <a:t>www.standardsicherung.nrw.de</a:t>
            </a:r>
          </a:p>
        </p:txBody>
      </p:sp>
      <p:sp>
        <p:nvSpPr>
          <p:cNvPr id="23" name="Rectangle 9"/>
          <p:cNvSpPr/>
          <p:nvPr/>
        </p:nvSpPr>
        <p:spPr bwMode="gray">
          <a:xfrm>
            <a:off x="4690113" y="1809225"/>
            <a:ext cx="4068000" cy="504000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36000" rIns="108000" bIns="36000" rtlCol="0" anchor="ctr"/>
          <a:lstStyle/>
          <a:p>
            <a:pPr algn="ctr"/>
            <a:r>
              <a:rPr lang="de-DE" sz="1600" b="1" dirty="0">
                <a:solidFill>
                  <a:schemeClr val="tx1"/>
                </a:solidFill>
              </a:rPr>
              <a:t>www.schulministerium.nrw.de</a:t>
            </a:r>
          </a:p>
        </p:txBody>
      </p:sp>
      <p:sp>
        <p:nvSpPr>
          <p:cNvPr id="27" name="Textplatzhalter 1"/>
          <p:cNvSpPr txBox="1">
            <a:spLocks/>
          </p:cNvSpPr>
          <p:nvPr/>
        </p:nvSpPr>
        <p:spPr bwMode="gray">
          <a:xfrm>
            <a:off x="370113" y="2313225"/>
            <a:ext cx="4068000" cy="357155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txBody>
          <a:bodyPr vert="horz" lIns="108000" tIns="108000" rIns="108000" bIns="108000" rtlCol="0">
            <a:noAutofit/>
          </a:bodyPr>
          <a:lstStyle>
            <a:lvl1pPr marL="0" indent="0" algn="l" defTabSz="914400" rtl="0" eaLnBrk="1" latinLnBrk="0" hangingPunct="1">
              <a:spcBef>
                <a:spcPts val="600"/>
              </a:spcBef>
              <a:buFont typeface="Arial" pitchFamily="34" charset="0"/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14400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1800" i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360000" indent="-180000" algn="l" defTabSz="914400" rtl="0" eaLnBrk="1" latinLnBrk="0" hangingPunct="1">
              <a:spcBef>
                <a:spcPts val="600"/>
              </a:spcBef>
              <a:buFont typeface="Arial" pitchFamily="34" charset="0"/>
              <a:buChar char="−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540000" indent="-180000" algn="l" defTabSz="914400" rtl="0" eaLnBrk="1" latinLnBrk="0" hangingPunct="1">
              <a:spcBef>
                <a:spcPts val="600"/>
              </a:spcBef>
              <a:buFont typeface="Arial" pitchFamily="34" charset="0"/>
              <a:buChar char="−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Merkblatt zu Nachprüfungen am Ende der Einführungsphase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Merkblatt zu den zentralen Klausuren am Ende der Einführungsphase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Merkblatt zum Erwerb des Latinums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Merkblatt zu Projektkursen und Vertiefungsfächern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Merkblatt zum Erwerb der Fachhochschulreife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Merkblatt zu den jeweils gültigen „Vorgaben zu den unterrichtlichen Voraussetzungen für die schriftlichen Prüfungen im Abitur der gymnasialen Oberstufe“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Merkblatt zur Berechnung der Gesamtqualifikation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8" name="Textplatzhalter 1"/>
          <p:cNvSpPr txBox="1">
            <a:spLocks/>
          </p:cNvSpPr>
          <p:nvPr/>
        </p:nvSpPr>
        <p:spPr bwMode="gray">
          <a:xfrm>
            <a:off x="4690113" y="2313225"/>
            <a:ext cx="4068000" cy="357155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txBody>
          <a:bodyPr vert="horz" lIns="108000" tIns="108000" rIns="108000" bIns="108000" rtlCol="0">
            <a:noAutofit/>
          </a:bodyPr>
          <a:lstStyle>
            <a:lvl1pPr marL="0" indent="0" algn="l" defTabSz="914400" rtl="0" eaLnBrk="1" latinLnBrk="0" hangingPunct="1">
              <a:spcBef>
                <a:spcPts val="600"/>
              </a:spcBef>
              <a:buFont typeface="Arial" pitchFamily="34" charset="0"/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14400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1800" i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360000" indent="-180000" algn="l" defTabSz="914400" rtl="0" eaLnBrk="1" latinLnBrk="0" hangingPunct="1">
              <a:spcBef>
                <a:spcPts val="600"/>
              </a:spcBef>
              <a:buFont typeface="Arial" pitchFamily="34" charset="0"/>
              <a:buChar char="−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540000" indent="-180000" algn="l" defTabSz="914400" rtl="0" eaLnBrk="1" latinLnBrk="0" hangingPunct="1">
              <a:spcBef>
                <a:spcPts val="600"/>
              </a:spcBef>
              <a:buFont typeface="Arial" pitchFamily="34" charset="0"/>
              <a:buChar char="−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Zu weiteren Bildungsgängen der Sekundarstufe II (Ziel, Dauer, Aufnahmebedingungen, Unterricht, Abschlüsse)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Zu der „Verordnung über die Bildungsgänge und die Abiturprüfung in der gymnasialen Oberstufe (APO-</a:t>
            </a:r>
            <a:r>
              <a:rPr lang="de-DE" sz="1400" dirty="0" err="1">
                <a:solidFill>
                  <a:schemeClr val="tx1"/>
                </a:solidFill>
              </a:rPr>
              <a:t>GOSt</a:t>
            </a:r>
            <a:r>
              <a:rPr lang="de-DE" sz="1400" dirty="0">
                <a:solidFill>
                  <a:schemeClr val="tx1"/>
                </a:solidFill>
              </a:rPr>
              <a:t>)“ mit den Regelungen für die gymnasiale Oberstufe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Zum Berufskolleg und zum Praktikum zum Erwerb der Fachhochschulreife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Zu Richtlinien und Lehrplänen</a:t>
            </a:r>
          </a:p>
          <a:p>
            <a:pPr marL="144000" lvl="1" indent="-144000"/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341194" y="1078173"/>
            <a:ext cx="85162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Das Internetportal des Ministeriums für Schule und Weiterbildung bietet umfangreiche </a:t>
            </a:r>
          </a:p>
          <a:p>
            <a:r>
              <a:rPr lang="de-DE" dirty="0"/>
              <a:t>Informationen unter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341194" y="5974780"/>
            <a:ext cx="8407020" cy="523220"/>
          </a:xfrm>
          <a:prstGeom prst="rect">
            <a:avLst/>
          </a:prstGeom>
          <a:solidFill>
            <a:schemeClr val="accent1"/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b="1" dirty="0"/>
              <a:t>Unser Oberstufenteam, die Oberstufenkoordination, wie auch die Jahrgangsstufenberater, stehen selbstverständlich für weitere Fragen zur Verfügung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Oberstufenteam</a:t>
            </a:r>
            <a:br>
              <a:rPr lang="de-DE" dirty="0"/>
            </a:br>
            <a:r>
              <a:rPr lang="de-DE" dirty="0"/>
              <a:t>Ansprechpartner und Kontaktdaten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FD52-6552-4A22-ABF0-280D6EB48E63}" type="slidenum">
              <a:rPr lang="de-DE" smtClean="0"/>
              <a:pPr/>
              <a:t>18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323999" y="1376273"/>
            <a:ext cx="4114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Abteilungsleitung III,</a:t>
            </a:r>
          </a:p>
          <a:p>
            <a:r>
              <a:rPr lang="de-DE" b="1" dirty="0"/>
              <a:t>Oberstufenkoordinatorin: </a:t>
            </a:r>
          </a:p>
          <a:p>
            <a:r>
              <a:rPr lang="de-DE" dirty="0"/>
              <a:t>Jochen </a:t>
            </a:r>
            <a:r>
              <a:rPr lang="de-DE" dirty="0" err="1"/>
              <a:t>Emonds</a:t>
            </a:r>
            <a:endParaRPr lang="de-DE" dirty="0"/>
          </a:p>
          <a:p>
            <a:r>
              <a:rPr lang="de-DE" dirty="0"/>
              <a:t>Mail: j.emonds@gesamtschule-stolberg.de </a:t>
            </a:r>
          </a:p>
          <a:p>
            <a:endParaRPr lang="de-DE" b="1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335108" y="3860800"/>
            <a:ext cx="8407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Unser Oberstufenteam (die Oberstufenkoordination und die Beratungslehrkräfte) stehen selbstverständlich für weitere Fragen zur Verfügung.</a:t>
            </a:r>
          </a:p>
        </p:txBody>
      </p:sp>
      <p:sp>
        <p:nvSpPr>
          <p:cNvPr id="8" name="Rechteck 7"/>
          <p:cNvSpPr/>
          <p:nvPr/>
        </p:nvSpPr>
        <p:spPr>
          <a:xfrm>
            <a:off x="4740442" y="1295271"/>
            <a:ext cx="4572000" cy="1477328"/>
          </a:xfrm>
          <a:prstGeom prst="rect">
            <a:avLst/>
          </a:prstGeom>
        </p:spPr>
        <p:txBody>
          <a:bodyPr lIns="91440" tIns="45720" rIns="91440" bIns="45720" anchor="t">
            <a:spAutoFit/>
          </a:bodyPr>
          <a:lstStyle/>
          <a:p>
            <a:r>
              <a:rPr lang="de-DE" b="1" dirty="0"/>
              <a:t>Beratungslehrer/innen:	</a:t>
            </a:r>
            <a:r>
              <a:rPr lang="de-DE" dirty="0"/>
              <a:t>	</a:t>
            </a:r>
          </a:p>
          <a:p>
            <a:r>
              <a:rPr lang="de-DE" dirty="0">
                <a:cs typeface="Calibri"/>
              </a:rPr>
              <a:t>Judith Kirch-Franzen</a:t>
            </a:r>
            <a:endParaRPr lang="de-DE" dirty="0" err="1"/>
          </a:p>
          <a:p>
            <a:endParaRPr lang="de-DE" dirty="0"/>
          </a:p>
          <a:p>
            <a:r>
              <a:rPr lang="de-DE" dirty="0">
                <a:cs typeface="Calibri"/>
              </a:rPr>
              <a:t>Katharina Blasius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harzlove.com/rotehaare/wp-content/uploads/2010/11/Fragezeiche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433" y="1972671"/>
            <a:ext cx="3390124" cy="3063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Vielen Dank für Ihr Interesse und Ihre Aufmerksamkeit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FD52-6552-4A22-ABF0-280D6EB48E63}" type="slidenum">
              <a:rPr lang="de-DE" smtClean="0"/>
              <a:pPr/>
              <a:t>19</a:t>
            </a:fld>
            <a:endParaRPr lang="de-DE"/>
          </a:p>
        </p:txBody>
      </p:sp>
      <p:sp>
        <p:nvSpPr>
          <p:cNvPr id="12" name="Textfeld 11"/>
          <p:cNvSpPr txBox="1"/>
          <p:nvPr/>
        </p:nvSpPr>
        <p:spPr>
          <a:xfrm>
            <a:off x="323850" y="1387896"/>
            <a:ext cx="40124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…noch Fragen?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Q1: Eine wichtige Etappe auf dem Weg zum Abitur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FD52-6552-4A22-ABF0-280D6EB48E63}" type="slidenum">
              <a:rPr lang="de-DE" smtClean="0"/>
              <a:pPr/>
              <a:t>2</a:t>
            </a:fld>
            <a:endParaRPr lang="de-DE"/>
          </a:p>
        </p:txBody>
      </p:sp>
      <p:pic>
        <p:nvPicPr>
          <p:cNvPr id="5" name="Picture 2" descr="http://www.expedition-erde.de/veranstaltungen/im_lichtfuenfte_dimension/Expedition_Erde_Alexander_Huber_3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79" b="6435"/>
          <a:stretch/>
        </p:blipFill>
        <p:spPr bwMode="auto">
          <a:xfrm>
            <a:off x="323998" y="1287373"/>
            <a:ext cx="8496002" cy="5017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1715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Agenda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FD52-6552-4A22-ABF0-280D6EB48E63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323999" y="1341438"/>
            <a:ext cx="5012373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de-DE" sz="2400" dirty="0"/>
              <a:t>Überblick Q1</a:t>
            </a:r>
          </a:p>
          <a:p>
            <a:pPr marL="342900" indent="-342900">
              <a:buAutoNum type="arabicPeriod"/>
            </a:pPr>
            <a:r>
              <a:rPr lang="de-DE" sz="2400" dirty="0"/>
              <a:t>Belegungsverpflichtungen und Fächerwahl (u.a. LKs)</a:t>
            </a:r>
          </a:p>
          <a:p>
            <a:pPr marL="342900" indent="-342900">
              <a:buAutoNum type="arabicPeriod"/>
            </a:pPr>
            <a:r>
              <a:rPr lang="de-DE" sz="2400" dirty="0"/>
              <a:t>Klausuren und Klausurpflicht </a:t>
            </a:r>
          </a:p>
          <a:p>
            <a:pPr marL="342900" indent="-342900">
              <a:buAutoNum type="arabicPeriod"/>
            </a:pPr>
            <a:r>
              <a:rPr lang="de-DE" sz="2400" dirty="0"/>
              <a:t>Facharbeit</a:t>
            </a:r>
          </a:p>
          <a:p>
            <a:pPr marL="342900" indent="-342900"/>
            <a:r>
              <a:rPr lang="de-DE" sz="2400" dirty="0"/>
              <a:t>5.	Benotungssystem</a:t>
            </a:r>
          </a:p>
          <a:p>
            <a:pPr marL="342900" indent="-342900"/>
            <a:r>
              <a:rPr lang="de-DE" sz="2400" dirty="0"/>
              <a:t>6.	Wiederholungen</a:t>
            </a:r>
          </a:p>
          <a:p>
            <a:pPr marL="342900" indent="-342900"/>
            <a:r>
              <a:rPr lang="de-DE" sz="2400" dirty="0"/>
              <a:t>7.	Bedeutung der Q1</a:t>
            </a:r>
          </a:p>
          <a:p>
            <a:pPr marL="342900" indent="-342900"/>
            <a:r>
              <a:rPr lang="de-DE" sz="2400" dirty="0"/>
              <a:t>8.	Weitere Informationen</a:t>
            </a:r>
          </a:p>
          <a:p>
            <a:pPr marL="342900" indent="-342900">
              <a:buAutoNum type="arabicPeriod"/>
            </a:pPr>
            <a:endParaRPr lang="de-DE" dirty="0"/>
          </a:p>
          <a:p>
            <a:pPr marL="342900" indent="-342900">
              <a:buAutoNum type="arabicPeriod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1441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Versetzung in die Qualifikationsphase</a:t>
            </a:r>
          </a:p>
        </p:txBody>
      </p:sp>
      <p:sp>
        <p:nvSpPr>
          <p:cNvPr id="27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5</a:t>
            </a:r>
            <a:endParaRPr lang="de-DE" dirty="0"/>
          </a:p>
        </p:txBody>
      </p:sp>
      <p:sp>
        <p:nvSpPr>
          <p:cNvPr id="16" name="Abgerundetes Rechteck 14"/>
          <p:cNvSpPr>
            <a:spLocks noChangeArrowheads="1"/>
          </p:cNvSpPr>
          <p:nvPr/>
        </p:nvSpPr>
        <p:spPr bwMode="auto">
          <a:xfrm>
            <a:off x="323850" y="1193785"/>
            <a:ext cx="1524000" cy="1365250"/>
          </a:xfrm>
          <a:prstGeom prst="rect">
            <a:avLst/>
          </a:prstGeom>
          <a:solidFill>
            <a:schemeClr val="accent6"/>
          </a:solidFill>
          <a:ln w="12700" algn="ctr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lIns="144018" tIns="36005" rIns="0" bIns="0"/>
          <a:lstStyle/>
          <a:p>
            <a:pPr algn="l" defTabSz="914400">
              <a:lnSpc>
                <a:spcPct val="90000"/>
              </a:lnSpc>
              <a:spcBef>
                <a:spcPct val="0"/>
              </a:spcBef>
            </a:pPr>
            <a:endParaRPr lang="de-DE" sz="1600" dirty="0">
              <a:solidFill>
                <a:schemeClr val="bg1"/>
              </a:solidFill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</a:pPr>
            <a:r>
              <a:rPr lang="de-DE" sz="1600" b="1" dirty="0">
                <a:cs typeface="Arial" pitchFamily="34" charset="0"/>
              </a:rPr>
              <a:t>Grundlage der Versetzung</a:t>
            </a:r>
          </a:p>
        </p:txBody>
      </p:sp>
      <p:sp>
        <p:nvSpPr>
          <p:cNvPr id="18" name="Abgerundetes Rechteck 14"/>
          <p:cNvSpPr>
            <a:spLocks noChangeArrowheads="1"/>
          </p:cNvSpPr>
          <p:nvPr/>
        </p:nvSpPr>
        <p:spPr bwMode="auto">
          <a:xfrm>
            <a:off x="323850" y="2708920"/>
            <a:ext cx="1524000" cy="1891655"/>
          </a:xfrm>
          <a:prstGeom prst="rect">
            <a:avLst/>
          </a:prstGeom>
          <a:solidFill>
            <a:schemeClr val="accent6"/>
          </a:solidFill>
          <a:ln w="12700" algn="ctr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lIns="144018" tIns="36005" rIns="0" bIns="0"/>
          <a:lstStyle/>
          <a:p>
            <a:pPr algn="ctr" defTabSz="914400">
              <a:lnSpc>
                <a:spcPct val="90000"/>
              </a:lnSpc>
              <a:spcBef>
                <a:spcPct val="0"/>
              </a:spcBef>
            </a:pPr>
            <a:endParaRPr lang="de-DE" sz="1600" b="1" dirty="0">
              <a:solidFill>
                <a:schemeClr val="bg1"/>
              </a:solidFill>
              <a:cs typeface="Arial" pitchFamily="34" charset="0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</a:pPr>
            <a:endParaRPr lang="de-DE" sz="1600" b="1" dirty="0">
              <a:solidFill>
                <a:schemeClr val="bg1"/>
              </a:solidFill>
              <a:cs typeface="Arial" pitchFamily="34" charset="0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</a:pPr>
            <a:r>
              <a:rPr lang="de-DE" sz="1600" b="1" dirty="0">
                <a:cs typeface="Arial" pitchFamily="34" charset="0"/>
              </a:rPr>
              <a:t>Die</a:t>
            </a:r>
            <a:r>
              <a:rPr lang="de-DE" sz="1600" b="1" dirty="0">
                <a:solidFill>
                  <a:schemeClr val="bg1"/>
                </a:solidFill>
                <a:cs typeface="Arial" pitchFamily="34" charset="0"/>
              </a:rPr>
              <a:t> 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</a:pPr>
            <a:r>
              <a:rPr lang="de-DE" sz="1600" b="1" dirty="0">
                <a:cs typeface="Arial" pitchFamily="34" charset="0"/>
              </a:rPr>
              <a:t>Versetzung erfolgt</a:t>
            </a:r>
          </a:p>
        </p:txBody>
      </p:sp>
      <p:sp>
        <p:nvSpPr>
          <p:cNvPr id="19" name="Abgerundetes Rechteck 14"/>
          <p:cNvSpPr>
            <a:spLocks noChangeArrowheads="1"/>
          </p:cNvSpPr>
          <p:nvPr/>
        </p:nvSpPr>
        <p:spPr bwMode="auto">
          <a:xfrm>
            <a:off x="323850" y="4691063"/>
            <a:ext cx="1524000" cy="1612900"/>
          </a:xfrm>
          <a:prstGeom prst="rect">
            <a:avLst/>
          </a:prstGeom>
          <a:solidFill>
            <a:schemeClr val="accent6"/>
          </a:solidFill>
          <a:ln w="12700" algn="ctr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lIns="144018" tIns="36005" rIns="0" bIns="0"/>
          <a:lstStyle/>
          <a:p>
            <a:pPr algn="ctr" defTabSz="914400">
              <a:lnSpc>
                <a:spcPct val="90000"/>
              </a:lnSpc>
              <a:spcBef>
                <a:spcPct val="0"/>
              </a:spcBef>
            </a:pPr>
            <a:endParaRPr lang="de-DE" sz="1600" b="1" dirty="0">
              <a:solidFill>
                <a:schemeClr val="bg1"/>
              </a:solidFill>
              <a:cs typeface="Arial" pitchFamily="34" charset="0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</a:pPr>
            <a:endParaRPr lang="de-DE" sz="1600" b="1" dirty="0">
              <a:cs typeface="Arial" pitchFamily="34" charset="0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</a:pPr>
            <a:r>
              <a:rPr lang="de-DE" sz="1600" b="1" dirty="0">
                <a:cs typeface="Arial" pitchFamily="34" charset="0"/>
              </a:rPr>
              <a:t>Möglichkeit der Nachprüfung</a:t>
            </a:r>
          </a:p>
        </p:txBody>
      </p:sp>
      <p:sp>
        <p:nvSpPr>
          <p:cNvPr id="20" name="AutoShape 3"/>
          <p:cNvSpPr>
            <a:spLocks noChangeArrowheads="1"/>
          </p:cNvSpPr>
          <p:nvPr/>
        </p:nvSpPr>
        <p:spPr bwMode="gray">
          <a:xfrm>
            <a:off x="1955650" y="1192198"/>
            <a:ext cx="6864350" cy="1366837"/>
          </a:xfrm>
          <a:prstGeom prst="rect">
            <a:avLst/>
          </a:prstGeom>
          <a:solidFill>
            <a:schemeClr val="bg1"/>
          </a:solidFill>
          <a:ln w="12700">
            <a:solidFill>
              <a:srgbClr val="92D050"/>
            </a:solidFill>
            <a:miter lim="800000"/>
            <a:headEnd/>
            <a:tailEnd/>
          </a:ln>
        </p:spPr>
        <p:txBody>
          <a:bodyPr lIns="144000" tIns="144000" rIns="72000" bIns="0"/>
          <a:lstStyle/>
          <a:p>
            <a:pPr marL="342900" indent="-342900" algn="l" defTabSz="914400" ea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600" dirty="0"/>
              <a:t>Leistungsbewertung im 2. Halbjahr der Einführungsphase</a:t>
            </a:r>
          </a:p>
          <a:p>
            <a:pPr marL="342900" indent="-342900" algn="l" defTabSz="914400" ea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600" dirty="0"/>
              <a:t>in den neun Kursen des Pflichtbereichs</a:t>
            </a:r>
          </a:p>
          <a:p>
            <a:pPr marL="342900" indent="-342900" algn="l" defTabSz="914400" ea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600" dirty="0"/>
              <a:t>i</a:t>
            </a:r>
            <a:r>
              <a:rPr lang="de-DE" sz="1600" b="0" dirty="0"/>
              <a:t>n einem Kurs des Wahlbereichs</a:t>
            </a:r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gray">
          <a:xfrm>
            <a:off x="1955800" y="2708920"/>
            <a:ext cx="6864350" cy="1890068"/>
          </a:xfrm>
          <a:prstGeom prst="rect">
            <a:avLst/>
          </a:prstGeom>
          <a:solidFill>
            <a:schemeClr val="bg1"/>
          </a:solidFill>
          <a:ln w="12700">
            <a:solidFill>
              <a:srgbClr val="92D050"/>
            </a:solidFill>
            <a:miter lim="800000"/>
            <a:headEnd/>
            <a:tailEnd/>
          </a:ln>
        </p:spPr>
        <p:txBody>
          <a:bodyPr lIns="144000" tIns="144000" rIns="72000" bIns="0"/>
          <a:lstStyle/>
          <a:p>
            <a:pPr marL="342900" indent="-342900" defTabSz="914400" ea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600" dirty="0"/>
              <a:t>bei mindestens ausreichenden oder besseren Leistungen in den zehn versetzungswirksamen Kursen</a:t>
            </a:r>
          </a:p>
          <a:p>
            <a:pPr marL="342900" indent="-342900" defTabSz="914400" ea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600" dirty="0"/>
              <a:t>bei mangelhafter Leistung in einem der versetzungswirksamen und mindestens ausreichenden Leistungen in den übrigen Kursen</a:t>
            </a:r>
          </a:p>
          <a:p>
            <a:pPr marL="342900" indent="-342900" defTabSz="914400" ea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600" dirty="0"/>
              <a:t>bei Ausgleich einer mangelhaften Leistung in den Fächern Deutsch, Mathematik, der fortgeführten Fremdsprache durch eine mindestens befriedigende Leistung in einem anderen Fach dieser Fächergruppe</a:t>
            </a:r>
          </a:p>
          <a:p>
            <a:pPr marL="342900" indent="-342900" algn="l" defTabSz="914400" ea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+mj-lt"/>
              <a:buAutoNum type="arabicPeriod"/>
            </a:pPr>
            <a:endParaRPr lang="de-DE" sz="1600" b="0" dirty="0"/>
          </a:p>
        </p:txBody>
      </p:sp>
      <p:sp>
        <p:nvSpPr>
          <p:cNvPr id="28" name="AutoShape 3"/>
          <p:cNvSpPr>
            <a:spLocks noChangeArrowheads="1"/>
          </p:cNvSpPr>
          <p:nvPr/>
        </p:nvSpPr>
        <p:spPr bwMode="gray">
          <a:xfrm>
            <a:off x="1955800" y="4691063"/>
            <a:ext cx="6864350" cy="1612900"/>
          </a:xfrm>
          <a:prstGeom prst="rect">
            <a:avLst/>
          </a:prstGeom>
          <a:solidFill>
            <a:schemeClr val="bg1"/>
          </a:solidFill>
          <a:ln w="12700">
            <a:solidFill>
              <a:srgbClr val="92D050"/>
            </a:solidFill>
            <a:miter lim="800000"/>
            <a:headEnd/>
            <a:tailEnd/>
          </a:ln>
        </p:spPr>
        <p:txBody>
          <a:bodyPr lIns="144000" tIns="144000" rIns="72000" bIns="0"/>
          <a:lstStyle/>
          <a:p>
            <a:pPr marL="342900" indent="-342900" defTabSz="914400" ea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600" dirty="0"/>
              <a:t>Verbesserung einer mangelhaften Leistung, wenn dadurch die Versetzungsbedingungen erfüllt werden</a:t>
            </a:r>
          </a:p>
          <a:p>
            <a:pPr marL="342900" indent="-342900" defTabSz="914400" ea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600" dirty="0"/>
              <a:t>keine Nachprüfungsmöglichkeit bei Wiederholung der Einführungsphase (</a:t>
            </a:r>
            <a:r>
              <a:rPr lang="de-DE" sz="1600" dirty="0" err="1"/>
              <a:t>EPh</a:t>
            </a:r>
            <a:r>
              <a:rPr lang="de-DE" sz="1600" dirty="0"/>
              <a:t>)</a:t>
            </a:r>
          </a:p>
          <a:p>
            <a:pPr marL="342900" indent="-342900" defTabSz="914400" ea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600" dirty="0"/>
              <a:t>wer nach Wiederholung der </a:t>
            </a:r>
            <a:r>
              <a:rPr lang="de-DE" sz="1600" dirty="0" err="1"/>
              <a:t>EPh</a:t>
            </a:r>
            <a:r>
              <a:rPr lang="de-DE" sz="1600" dirty="0"/>
              <a:t> nicht in die Q1 versetzt wird, muss die gymnasiale Oberstufe verlassen</a:t>
            </a:r>
          </a:p>
        </p:txBody>
      </p:sp>
    </p:spTree>
    <p:extLst>
      <p:ext uri="{BB962C8B-B14F-4D97-AF65-F5344CB8AC3E}">
        <p14:creationId xmlns:p14="http://schemas.microsoft.com/office/powerpoint/2010/main" val="131967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Versetzung in die Qualifikationsphase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Gesamtschule Stolberg – Auf der Liester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FD52-6552-4A22-ABF0-280D6EB48E63}" type="slidenum">
              <a:rPr lang="de-DE" smtClean="0"/>
              <a:pPr/>
              <a:t>5</a:t>
            </a:fld>
            <a:endParaRPr lang="de-DE"/>
          </a:p>
        </p:txBody>
      </p:sp>
      <p:pic>
        <p:nvPicPr>
          <p:cNvPr id="8" name="Inhaltsplatzhalt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850" y="1517484"/>
            <a:ext cx="8496300" cy="4399295"/>
          </a:xfrm>
          <a:prstGeom prst="rect">
            <a:avLst/>
          </a:prstGeom>
        </p:spPr>
      </p:pic>
      <p:sp>
        <p:nvSpPr>
          <p:cNvPr id="7" name="AutoShape 4" descr="https://www.europaschule-troisdorf.de/files/europaschule/Lernen/Versetzung%20Qualifikationsphas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0719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Überblick über die Schullaufbahn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FD52-6552-4A22-ABF0-280D6EB48E63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232012" y="2279177"/>
            <a:ext cx="2524836" cy="2142698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solidFill>
                  <a:schemeClr val="tx1"/>
                </a:solidFill>
              </a:rPr>
              <a:t>Einführungsphase</a:t>
            </a:r>
          </a:p>
          <a:p>
            <a:pPr>
              <a:buFont typeface="Wingdings" pitchFamily="2" charset="2"/>
              <a:buChar char="Ø"/>
            </a:pPr>
            <a:r>
              <a:rPr lang="de-DE" sz="1600" dirty="0">
                <a:solidFill>
                  <a:schemeClr val="tx1"/>
                </a:solidFill>
              </a:rPr>
              <a:t>alle Kurse werden in Grundkursen unterrichtet</a:t>
            </a:r>
          </a:p>
          <a:p>
            <a:pPr>
              <a:buFont typeface="Wingdings" pitchFamily="2" charset="2"/>
              <a:buChar char="Ø"/>
            </a:pPr>
            <a:r>
              <a:rPr lang="de-DE" sz="1600" dirty="0">
                <a:solidFill>
                  <a:schemeClr val="tx1"/>
                </a:solidFill>
              </a:rPr>
              <a:t>mindestens 9 Kurse müssen im Pflichtbereich und 2 Kurse im Wahlbereich belegt werden</a:t>
            </a:r>
          </a:p>
          <a:p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Pfeil nach rechts 11"/>
          <p:cNvSpPr/>
          <p:nvPr/>
        </p:nvSpPr>
        <p:spPr>
          <a:xfrm>
            <a:off x="2825087" y="2838733"/>
            <a:ext cx="354841" cy="996287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1528549" y="1387296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Pfeil nach rechts 16"/>
          <p:cNvSpPr/>
          <p:nvPr/>
        </p:nvSpPr>
        <p:spPr>
          <a:xfrm>
            <a:off x="5775278" y="2868303"/>
            <a:ext cx="354841" cy="996287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hteck 19"/>
          <p:cNvSpPr/>
          <p:nvPr/>
        </p:nvSpPr>
        <p:spPr>
          <a:xfrm>
            <a:off x="3195851" y="2281449"/>
            <a:ext cx="2524836" cy="2142698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solidFill>
                  <a:schemeClr val="tx1"/>
                </a:solidFill>
              </a:rPr>
              <a:t>Q1</a:t>
            </a:r>
          </a:p>
          <a:p>
            <a:pPr>
              <a:buFont typeface="Wingdings" pitchFamily="2" charset="2"/>
              <a:buChar char="Ø"/>
            </a:pPr>
            <a:r>
              <a:rPr lang="de-DE" sz="1600" dirty="0">
                <a:solidFill>
                  <a:schemeClr val="tx1"/>
                </a:solidFill>
              </a:rPr>
              <a:t>zwei Leistungskurse, 5-stündig unterrichtet, werden festgelegt</a:t>
            </a:r>
          </a:p>
          <a:p>
            <a:pPr>
              <a:buFont typeface="Wingdings" pitchFamily="2" charset="2"/>
              <a:buChar char="Ø"/>
            </a:pPr>
            <a:r>
              <a:rPr lang="de-DE" sz="1600" dirty="0">
                <a:solidFill>
                  <a:schemeClr val="tx1"/>
                </a:solidFill>
              </a:rPr>
              <a:t>mindestens sieben bzw. acht Grundkurse, 3-stündig unterrichtet, werden festgelegt</a:t>
            </a:r>
          </a:p>
        </p:txBody>
      </p:sp>
      <p:sp>
        <p:nvSpPr>
          <p:cNvPr id="22" name="Rechteck 21"/>
          <p:cNvSpPr/>
          <p:nvPr/>
        </p:nvSpPr>
        <p:spPr>
          <a:xfrm>
            <a:off x="6186985" y="2297372"/>
            <a:ext cx="2524836" cy="2142698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solidFill>
                  <a:schemeClr val="tx1"/>
                </a:solidFill>
              </a:rPr>
              <a:t>Q2</a:t>
            </a:r>
          </a:p>
          <a:p>
            <a:pPr>
              <a:buFont typeface="Wingdings" pitchFamily="2" charset="2"/>
              <a:buChar char="Ø"/>
            </a:pPr>
            <a:r>
              <a:rPr lang="de-DE" sz="1600" dirty="0">
                <a:solidFill>
                  <a:schemeClr val="tx1"/>
                </a:solidFill>
              </a:rPr>
              <a:t>das 3. (schriftliche) und das 4. (mündliche) Abiturfach werden endgültig festgelegt</a:t>
            </a:r>
          </a:p>
          <a:p>
            <a:pPr>
              <a:buFont typeface="Wingdings" pitchFamily="2" charset="2"/>
              <a:buChar char="Ø"/>
            </a:pPr>
            <a:r>
              <a:rPr lang="de-DE" sz="1600" dirty="0">
                <a:solidFill>
                  <a:schemeClr val="tx1"/>
                </a:solidFill>
              </a:rPr>
              <a:t>Klausuren unter Abiturbedingungen werden in der Q2/2 geschrieben </a:t>
            </a:r>
          </a:p>
        </p:txBody>
      </p:sp>
      <p:sp>
        <p:nvSpPr>
          <p:cNvPr id="23" name="Rechteck 22"/>
          <p:cNvSpPr/>
          <p:nvPr/>
        </p:nvSpPr>
        <p:spPr>
          <a:xfrm>
            <a:off x="3179928" y="1255594"/>
            <a:ext cx="5527344" cy="750627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Qualifikationsphase (Q1 und Q2)</a:t>
            </a:r>
          </a:p>
          <a:p>
            <a:r>
              <a:rPr lang="de-DE" sz="1600" dirty="0">
                <a:solidFill>
                  <a:schemeClr val="tx1"/>
                </a:solidFill>
              </a:rPr>
              <a:t>Die Pflichtbelegungen werden durch Grund- und Leistungskurse erfüllt</a:t>
            </a:r>
          </a:p>
        </p:txBody>
      </p:sp>
      <p:sp>
        <p:nvSpPr>
          <p:cNvPr id="24" name="Pfeil nach unten 23"/>
          <p:cNvSpPr/>
          <p:nvPr/>
        </p:nvSpPr>
        <p:spPr>
          <a:xfrm>
            <a:off x="4421875" y="2033516"/>
            <a:ext cx="286603" cy="204717"/>
          </a:xfrm>
          <a:prstGeom prst="down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Pfeil nach unten 24"/>
          <p:cNvSpPr/>
          <p:nvPr/>
        </p:nvSpPr>
        <p:spPr>
          <a:xfrm>
            <a:off x="7249237" y="2022143"/>
            <a:ext cx="286603" cy="204717"/>
          </a:xfrm>
          <a:prstGeom prst="down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8" name="Gerade Verbindung mit Pfeil 27"/>
          <p:cNvCxnSpPr>
            <a:stCxn id="20" idx="2"/>
          </p:cNvCxnSpPr>
          <p:nvPr/>
        </p:nvCxnSpPr>
        <p:spPr>
          <a:xfrm>
            <a:off x="4458269" y="4424147"/>
            <a:ext cx="1533098" cy="420808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/>
          <p:nvPr/>
        </p:nvCxnSpPr>
        <p:spPr>
          <a:xfrm flipH="1">
            <a:off x="6018663" y="4449170"/>
            <a:ext cx="1596788" cy="382137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hteck 31"/>
          <p:cNvSpPr/>
          <p:nvPr/>
        </p:nvSpPr>
        <p:spPr>
          <a:xfrm>
            <a:off x="4531057" y="4872251"/>
            <a:ext cx="3070746" cy="764274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Leistungen führen zur </a:t>
            </a:r>
            <a:r>
              <a:rPr lang="de-DE" sz="1600" b="1" dirty="0">
                <a:solidFill>
                  <a:schemeClr val="tx1"/>
                </a:solidFill>
              </a:rPr>
              <a:t>Zulassung</a:t>
            </a:r>
            <a:r>
              <a:rPr lang="de-DE" sz="1600" dirty="0">
                <a:solidFill>
                  <a:schemeClr val="tx1"/>
                </a:solidFill>
              </a:rPr>
              <a:t> zur Abiturprüfung</a:t>
            </a:r>
          </a:p>
        </p:txBody>
      </p:sp>
      <p:sp>
        <p:nvSpPr>
          <p:cNvPr id="34" name="Pfeil nach unten 33"/>
          <p:cNvSpPr/>
          <p:nvPr/>
        </p:nvSpPr>
        <p:spPr>
          <a:xfrm>
            <a:off x="6032313" y="5636525"/>
            <a:ext cx="177421" cy="150126"/>
          </a:xfrm>
          <a:prstGeom prst="down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/>
          <p:cNvSpPr/>
          <p:nvPr/>
        </p:nvSpPr>
        <p:spPr>
          <a:xfrm>
            <a:off x="4572000" y="5813945"/>
            <a:ext cx="3070746" cy="423081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Abiturprüfung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32" grpId="0" animBg="1"/>
      <p:bldP spid="34" grpId="0" animBg="1"/>
      <p:bldP spid="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dirty="0"/>
              <a:t>Qualifikationsphase, Q1: Belegungsverpflichtungen, durchschnittlich sind 34 Wochenstunden einzubringen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FD52-6552-4A22-ABF0-280D6EB48E63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323211" y="1296536"/>
            <a:ext cx="2764552" cy="4148688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accent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540000" rIns="144000"/>
          <a:lstStyle/>
          <a:p>
            <a:pPr marL="177800" lvl="1" indent="-176213" algn="l" defTabSz="914400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Festlegung von </a:t>
            </a:r>
            <a:r>
              <a:rPr lang="de-DE" sz="1400" b="1" dirty="0">
                <a:cs typeface="Arial" pitchFamily="34" charset="0"/>
              </a:rPr>
              <a:t>zwei Fächern als Leistungskurse </a:t>
            </a:r>
            <a:r>
              <a:rPr lang="de-DE" sz="1400" dirty="0">
                <a:cs typeface="Arial" pitchFamily="34" charset="0"/>
              </a:rPr>
              <a:t>und von mindestens </a:t>
            </a:r>
            <a:r>
              <a:rPr lang="de-DE" sz="1400" b="1" dirty="0">
                <a:cs typeface="Arial" pitchFamily="34" charset="0"/>
              </a:rPr>
              <a:t>sieben anrechenbaren Grundkursen</a:t>
            </a:r>
          </a:p>
          <a:p>
            <a:pPr marL="177800" lvl="1" indent="-176213" algn="l" defTabSz="914400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d</a:t>
            </a:r>
            <a:r>
              <a:rPr lang="de-DE" sz="1400" b="0" dirty="0">
                <a:cs typeface="Arial" pitchFamily="34" charset="0"/>
              </a:rPr>
              <a:t>ie seit der EF </a:t>
            </a:r>
            <a:r>
              <a:rPr lang="de-DE" sz="1400" b="1" dirty="0">
                <a:cs typeface="Arial" pitchFamily="34" charset="0"/>
              </a:rPr>
              <a:t>neu eingesetzte Fremdsprache </a:t>
            </a:r>
            <a:r>
              <a:rPr lang="de-DE" sz="1400" dirty="0">
                <a:cs typeface="Arial" pitchFamily="34" charset="0"/>
              </a:rPr>
              <a:t>(als 4-stündiger Grundkurs), falls in der Sek. I keine zweite Fremdsprache erlernt wurde</a:t>
            </a:r>
            <a:endParaRPr lang="de-DE" sz="1400" b="0" dirty="0">
              <a:cs typeface="Arial" pitchFamily="34" charset="0"/>
            </a:endParaRPr>
          </a:p>
          <a:p>
            <a:pPr marL="177800" lvl="1" indent="-176213" algn="l" defTabSz="914400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je nach fachlichem Schwerpunkt </a:t>
            </a:r>
            <a:r>
              <a:rPr lang="de-DE" sz="1400" b="1" dirty="0">
                <a:cs typeface="Arial" pitchFamily="34" charset="0"/>
              </a:rPr>
              <a:t>Weiterführung</a:t>
            </a:r>
            <a:r>
              <a:rPr lang="de-DE" sz="1400" dirty="0">
                <a:cs typeface="Arial" pitchFamily="34" charset="0"/>
              </a:rPr>
              <a:t>  </a:t>
            </a:r>
            <a:r>
              <a:rPr lang="de-DE" sz="1400" b="1" dirty="0">
                <a:cs typeface="Arial" pitchFamily="34" charset="0"/>
              </a:rPr>
              <a:t>der  weiteren Fremdsprache </a:t>
            </a:r>
            <a:r>
              <a:rPr lang="de-DE" sz="1400" dirty="0">
                <a:cs typeface="Arial" pitchFamily="34" charset="0"/>
              </a:rPr>
              <a:t>oder des </a:t>
            </a:r>
            <a:r>
              <a:rPr lang="de-DE" sz="1400" b="1" dirty="0">
                <a:cs typeface="Arial" pitchFamily="34" charset="0"/>
              </a:rPr>
              <a:t>weiteren naturwissenschaftlichen Faches</a:t>
            </a:r>
          </a:p>
        </p:txBody>
      </p:sp>
      <p:sp>
        <p:nvSpPr>
          <p:cNvPr id="23" name="Rectangle 9"/>
          <p:cNvSpPr>
            <a:spLocks noChangeArrowheads="1"/>
          </p:cNvSpPr>
          <p:nvPr/>
        </p:nvSpPr>
        <p:spPr bwMode="gray">
          <a:xfrm>
            <a:off x="5365705" y="4108518"/>
            <a:ext cx="1241650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ctr">
            <a:noAutofit/>
          </a:bodyPr>
          <a:lstStyle/>
          <a:p>
            <a:pPr algn="l" defTabSz="787400">
              <a:spcBef>
                <a:spcPct val="0"/>
              </a:spcBef>
            </a:pPr>
            <a:r>
              <a:rPr lang="de-DE" sz="1100" dirty="0">
                <a:solidFill>
                  <a:schemeClr val="tx2"/>
                </a:solidFill>
              </a:rPr>
              <a:t>Text</a:t>
            </a:r>
          </a:p>
        </p:txBody>
      </p:sp>
      <p:sp>
        <p:nvSpPr>
          <p:cNvPr id="24" name="AutoShape 23"/>
          <p:cNvSpPr>
            <a:spLocks noChangeArrowheads="1"/>
          </p:cNvSpPr>
          <p:nvPr/>
        </p:nvSpPr>
        <p:spPr bwMode="auto">
          <a:xfrm rot="10800000">
            <a:off x="1090613" y="5493985"/>
            <a:ext cx="1192212" cy="216024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25" name="Rectangle 15"/>
          <p:cNvSpPr>
            <a:spLocks noChangeArrowheads="1"/>
          </p:cNvSpPr>
          <p:nvPr/>
        </p:nvSpPr>
        <p:spPr bwMode="auto">
          <a:xfrm>
            <a:off x="368795" y="5758770"/>
            <a:ext cx="5688632" cy="651423"/>
          </a:xfrm>
          <a:prstGeom prst="rect">
            <a:avLst/>
          </a:prstGeom>
          <a:solidFill>
            <a:schemeClr val="accent6"/>
          </a:solidFill>
          <a:ln w="3175" algn="ctr">
            <a:noFill/>
            <a:miter lim="800000"/>
            <a:headEnd/>
            <a:tailEnd/>
          </a:ln>
          <a:effectLst/>
        </p:spPr>
        <p:txBody>
          <a:bodyPr lIns="144000" tIns="144000" rIns="144000"/>
          <a:lstStyle/>
          <a:p>
            <a:pPr algn="l" defTabSz="91440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sz="1600" b="1" dirty="0"/>
              <a:t>Durchgehende Belegung während der gesamten  Qualifikationsphase (Q1 und Q2)!</a:t>
            </a:r>
          </a:p>
          <a:p>
            <a:pPr algn="l" defTabSz="91440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sz="1600" b="1" dirty="0"/>
          </a:p>
          <a:p>
            <a:pPr algn="l" defTabSz="91440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dirty="0">
                <a:solidFill>
                  <a:schemeClr val="tx2"/>
                </a:solidFill>
                <a:latin typeface="Tele-GroteskFet" pitchFamily="2" charset="0"/>
              </a:rPr>
              <a:t>	</a:t>
            </a:r>
            <a:endParaRPr lang="de-DE" sz="1600" b="1" dirty="0">
              <a:solidFill>
                <a:schemeClr val="tx2"/>
              </a:solidFill>
              <a:latin typeface="Tele-GroteskFet" pitchFamily="2" charset="0"/>
            </a:endParaRPr>
          </a:p>
        </p:txBody>
      </p:sp>
      <p:sp>
        <p:nvSpPr>
          <p:cNvPr id="26" name="Rectangle 17"/>
          <p:cNvSpPr>
            <a:spLocks noChangeArrowheads="1"/>
          </p:cNvSpPr>
          <p:nvPr/>
        </p:nvSpPr>
        <p:spPr bwMode="auto">
          <a:xfrm>
            <a:off x="3184524" y="1248650"/>
            <a:ext cx="2782800" cy="4196574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accent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540000" rIns="144000"/>
          <a:lstStyle/>
          <a:p>
            <a:pPr marL="177800" lvl="1" indent="-176213" defTabSz="914400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Deutsch</a:t>
            </a:r>
          </a:p>
          <a:p>
            <a:pPr marL="177800" lvl="1" indent="-176213" defTabSz="914400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eine Fremdsprache</a:t>
            </a:r>
          </a:p>
          <a:p>
            <a:pPr marL="177800" lvl="1" indent="-176213" defTabSz="914400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Mathematik</a:t>
            </a:r>
          </a:p>
          <a:p>
            <a:pPr marL="177800" lvl="1" indent="-176213" defTabSz="914400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ein aus der </a:t>
            </a:r>
            <a:r>
              <a:rPr lang="de-DE" sz="1400" dirty="0" err="1">
                <a:cs typeface="Arial" pitchFamily="34" charset="0"/>
              </a:rPr>
              <a:t>EpH</a:t>
            </a:r>
            <a:r>
              <a:rPr lang="de-DE" sz="1400" dirty="0">
                <a:cs typeface="Arial" pitchFamily="34" charset="0"/>
              </a:rPr>
              <a:t> </a:t>
            </a:r>
            <a:r>
              <a:rPr lang="de-DE" sz="1400" b="1" dirty="0">
                <a:cs typeface="Arial" pitchFamily="34" charset="0"/>
              </a:rPr>
              <a:t>fortgeführtes</a:t>
            </a:r>
            <a:r>
              <a:rPr lang="de-DE" sz="1400" dirty="0">
                <a:cs typeface="Arial" pitchFamily="34" charset="0"/>
              </a:rPr>
              <a:t> </a:t>
            </a:r>
            <a:r>
              <a:rPr lang="de-DE" sz="1400" b="1" dirty="0" err="1">
                <a:cs typeface="Arial" pitchFamily="34" charset="0"/>
              </a:rPr>
              <a:t>gesellschaftswissenschaf-tliches</a:t>
            </a:r>
            <a:r>
              <a:rPr lang="de-DE" sz="1400" dirty="0">
                <a:cs typeface="Arial" pitchFamily="34" charset="0"/>
              </a:rPr>
              <a:t> Fach (Geschichte, Pädagogik oder Erdkunde)</a:t>
            </a:r>
          </a:p>
          <a:p>
            <a:pPr marL="177800" lvl="1" indent="-176213" defTabSz="914400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ein aus der </a:t>
            </a:r>
            <a:r>
              <a:rPr lang="de-DE" sz="1400" dirty="0" err="1">
                <a:cs typeface="Arial" pitchFamily="34" charset="0"/>
              </a:rPr>
              <a:t>EpH</a:t>
            </a:r>
            <a:r>
              <a:rPr lang="de-DE" sz="1400" dirty="0">
                <a:cs typeface="Arial" pitchFamily="34" charset="0"/>
              </a:rPr>
              <a:t> </a:t>
            </a:r>
            <a:r>
              <a:rPr lang="de-DE" sz="1400" b="1" dirty="0">
                <a:cs typeface="Arial" pitchFamily="34" charset="0"/>
              </a:rPr>
              <a:t>fortgeführtes</a:t>
            </a:r>
            <a:r>
              <a:rPr lang="de-DE" sz="1400" dirty="0">
                <a:cs typeface="Arial" pitchFamily="34" charset="0"/>
              </a:rPr>
              <a:t> </a:t>
            </a:r>
            <a:r>
              <a:rPr lang="de-DE" sz="1400" b="1" dirty="0">
                <a:cs typeface="Arial" pitchFamily="34" charset="0"/>
              </a:rPr>
              <a:t>naturwissenschaftliches</a:t>
            </a:r>
            <a:r>
              <a:rPr lang="de-DE" sz="1400" dirty="0">
                <a:cs typeface="Arial" pitchFamily="34" charset="0"/>
              </a:rPr>
              <a:t> </a:t>
            </a:r>
            <a:r>
              <a:rPr lang="de-DE" sz="1400" b="1" dirty="0">
                <a:cs typeface="Arial" pitchFamily="34" charset="0"/>
              </a:rPr>
              <a:t>Fach</a:t>
            </a:r>
            <a:r>
              <a:rPr lang="de-DE" sz="1400" dirty="0">
                <a:cs typeface="Arial" pitchFamily="34" charset="0"/>
              </a:rPr>
              <a:t> (Biologie, Physik oder Chemie)</a:t>
            </a:r>
          </a:p>
          <a:p>
            <a:pPr marL="177800" lvl="1" indent="-176213" defTabSz="914400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Sport</a:t>
            </a:r>
          </a:p>
        </p:txBody>
      </p:sp>
      <p:sp>
        <p:nvSpPr>
          <p:cNvPr id="27" name="Rectangle 18"/>
          <p:cNvSpPr>
            <a:spLocks noChangeArrowheads="1"/>
          </p:cNvSpPr>
          <p:nvPr/>
        </p:nvSpPr>
        <p:spPr bwMode="auto">
          <a:xfrm>
            <a:off x="3179927" y="1250500"/>
            <a:ext cx="2784143" cy="522316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lIns="144000" tIns="72000" rIns="144000" bIns="72000"/>
          <a:lstStyle/>
          <a:p>
            <a:pPr algn="ctr">
              <a:lnSpc>
                <a:spcPct val="90000"/>
              </a:lnSpc>
              <a:spcBef>
                <a:spcPts val="500"/>
              </a:spcBef>
              <a:buClrTx/>
              <a:buSzTx/>
              <a:buFontTx/>
              <a:buNone/>
            </a:pPr>
            <a:r>
              <a:rPr lang="de-DE" sz="1600" b="1" dirty="0">
                <a:cs typeface="Arial" pitchFamily="34" charset="0"/>
              </a:rPr>
              <a:t>Weitere Belegungspflicht  als GK, falls nicht als LK gewählt</a:t>
            </a:r>
          </a:p>
        </p:txBody>
      </p:sp>
      <p:sp>
        <p:nvSpPr>
          <p:cNvPr id="28" name="Rectangle 19"/>
          <p:cNvSpPr>
            <a:spLocks noChangeArrowheads="1"/>
          </p:cNvSpPr>
          <p:nvPr/>
        </p:nvSpPr>
        <p:spPr bwMode="auto">
          <a:xfrm>
            <a:off x="6059488" y="1296536"/>
            <a:ext cx="2778678" cy="5084792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accent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540000" rIns="144000"/>
          <a:lstStyle/>
          <a:p>
            <a:pPr marL="177800" lvl="1" indent="-176213" defTabSz="914400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b="1" dirty="0">
                <a:cs typeface="Arial" pitchFamily="34" charset="0"/>
              </a:rPr>
              <a:t>Religionslehre</a:t>
            </a:r>
            <a:r>
              <a:rPr lang="de-DE" sz="1400" dirty="0">
                <a:cs typeface="Arial" pitchFamily="34" charset="0"/>
              </a:rPr>
              <a:t>, ersatzweise </a:t>
            </a:r>
            <a:r>
              <a:rPr lang="de-DE" sz="1400" b="1" dirty="0">
                <a:cs typeface="Arial" pitchFamily="34" charset="0"/>
              </a:rPr>
              <a:t>Philosophie</a:t>
            </a:r>
            <a:r>
              <a:rPr lang="de-DE" sz="1400" dirty="0">
                <a:cs typeface="Arial" pitchFamily="34" charset="0"/>
              </a:rPr>
              <a:t>, bis zum </a:t>
            </a:r>
            <a:r>
              <a:rPr lang="de-DE" sz="1400" b="1" dirty="0">
                <a:cs typeface="Arial" pitchFamily="34" charset="0"/>
              </a:rPr>
              <a:t>Ende</a:t>
            </a:r>
            <a:r>
              <a:rPr lang="de-DE" sz="1400" dirty="0">
                <a:cs typeface="Arial" pitchFamily="34" charset="0"/>
              </a:rPr>
              <a:t> der gesamten </a:t>
            </a:r>
            <a:r>
              <a:rPr lang="de-DE" sz="1400" b="1" dirty="0">
                <a:cs typeface="Arial" pitchFamily="34" charset="0"/>
              </a:rPr>
              <a:t>Q1</a:t>
            </a:r>
            <a:r>
              <a:rPr lang="de-DE" sz="1400" dirty="0">
                <a:cs typeface="Arial" pitchFamily="34" charset="0"/>
              </a:rPr>
              <a:t> </a:t>
            </a:r>
          </a:p>
          <a:p>
            <a:pPr marL="177800" lvl="1" indent="-176213" defTabSz="914400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b="1" dirty="0">
                <a:cs typeface="Arial" pitchFamily="34" charset="0"/>
              </a:rPr>
              <a:t>Kunst</a:t>
            </a:r>
            <a:r>
              <a:rPr lang="de-DE" sz="1400" dirty="0">
                <a:cs typeface="Arial" pitchFamily="34" charset="0"/>
              </a:rPr>
              <a:t> </a:t>
            </a:r>
            <a:r>
              <a:rPr lang="de-DE" sz="1400" b="1" dirty="0">
                <a:cs typeface="Arial" pitchFamily="34" charset="0"/>
              </a:rPr>
              <a:t>oder</a:t>
            </a:r>
            <a:r>
              <a:rPr lang="de-DE" sz="1400" dirty="0">
                <a:cs typeface="Arial" pitchFamily="34" charset="0"/>
              </a:rPr>
              <a:t> </a:t>
            </a:r>
            <a:r>
              <a:rPr lang="de-DE" sz="1400" b="1" dirty="0">
                <a:cs typeface="Arial" pitchFamily="34" charset="0"/>
              </a:rPr>
              <a:t>Musik</a:t>
            </a:r>
            <a:r>
              <a:rPr lang="de-DE" sz="1400" dirty="0">
                <a:cs typeface="Arial" pitchFamily="34" charset="0"/>
              </a:rPr>
              <a:t> oder alternativ ein </a:t>
            </a:r>
            <a:r>
              <a:rPr lang="de-DE" sz="1400" b="1" dirty="0">
                <a:cs typeface="Arial" pitchFamily="34" charset="0"/>
              </a:rPr>
              <a:t>Literaturkurs</a:t>
            </a:r>
            <a:r>
              <a:rPr lang="de-DE" sz="1400" dirty="0">
                <a:cs typeface="Arial" pitchFamily="34" charset="0"/>
              </a:rPr>
              <a:t> (Aufführung als integraler Bestandteil) bis zum Ende der gesamten Q1</a:t>
            </a:r>
          </a:p>
          <a:p>
            <a:pPr marL="177800" lvl="1" indent="-176213" defTabSz="914400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b="1" dirty="0">
                <a:cs typeface="Arial" pitchFamily="34" charset="0"/>
              </a:rPr>
              <a:t>Geschichte</a:t>
            </a:r>
            <a:r>
              <a:rPr lang="de-DE" sz="1400" dirty="0">
                <a:cs typeface="Arial" pitchFamily="34" charset="0"/>
              </a:rPr>
              <a:t> bis zum Ende der gesamten Q1</a:t>
            </a:r>
          </a:p>
          <a:p>
            <a:pPr marL="177800" lvl="1" indent="-176213" defTabSz="914400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Sozialwissenschaft in der Q2 </a:t>
            </a:r>
          </a:p>
          <a:p>
            <a:pPr marL="179388" lvl="1" indent="-177800" algn="l" defTabSz="914400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SzPct val="75000"/>
            </a:pPr>
            <a:endParaRPr lang="de-DE" sz="1400" b="1" dirty="0">
              <a:cs typeface="Arial" pitchFamily="34" charset="0"/>
            </a:endParaRPr>
          </a:p>
          <a:p>
            <a:pPr marL="0" lvl="1" indent="1588" algn="l" defTabSz="914400">
              <a:lnSpc>
                <a:spcPct val="90000"/>
              </a:lnSpc>
              <a:buClr>
                <a:schemeClr val="tx2"/>
              </a:buClr>
              <a:buSzPct val="75000"/>
            </a:pPr>
            <a:endParaRPr lang="de-DE" sz="1400" dirty="0">
              <a:cs typeface="Arial" pitchFamily="34" charset="0"/>
            </a:endParaRPr>
          </a:p>
        </p:txBody>
      </p:sp>
      <p:sp>
        <p:nvSpPr>
          <p:cNvPr id="29" name="AutoShape 24"/>
          <p:cNvSpPr>
            <a:spLocks noChangeArrowheads="1"/>
          </p:cNvSpPr>
          <p:nvPr/>
        </p:nvSpPr>
        <p:spPr bwMode="auto">
          <a:xfrm rot="10800000">
            <a:off x="3995936" y="5493985"/>
            <a:ext cx="1192213" cy="187799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" name="Rectangle 16"/>
          <p:cNvSpPr>
            <a:spLocks noChangeArrowheads="1"/>
          </p:cNvSpPr>
          <p:nvPr/>
        </p:nvSpPr>
        <p:spPr bwMode="auto">
          <a:xfrm>
            <a:off x="313900" y="1250500"/>
            <a:ext cx="2784142" cy="522316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lIns="144000" tIns="72000" rIns="144000" bIns="72000"/>
          <a:lstStyle/>
          <a:p>
            <a:pPr algn="ctr">
              <a:lnSpc>
                <a:spcPct val="90000"/>
              </a:lnSpc>
              <a:spcBef>
                <a:spcPts val="500"/>
              </a:spcBef>
              <a:buClrTx/>
              <a:buSzTx/>
              <a:buFontTx/>
              <a:buNone/>
            </a:pPr>
            <a:r>
              <a:rPr lang="de-DE" sz="1600" b="1" dirty="0">
                <a:cs typeface="Arial" pitchFamily="34" charset="0"/>
              </a:rPr>
              <a:t>Allgemeine Belegungspflicht</a:t>
            </a:r>
          </a:p>
        </p:txBody>
      </p:sp>
      <p:sp>
        <p:nvSpPr>
          <p:cNvPr id="31" name="Rectangle 20"/>
          <p:cNvSpPr>
            <a:spLocks noChangeArrowheads="1"/>
          </p:cNvSpPr>
          <p:nvPr/>
        </p:nvSpPr>
        <p:spPr bwMode="auto">
          <a:xfrm>
            <a:off x="6055366" y="1250500"/>
            <a:ext cx="2782800" cy="522316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lIns="144000" tIns="72000" rIns="144000" bIns="72000"/>
          <a:lstStyle/>
          <a:p>
            <a:pPr algn="ctr">
              <a:lnSpc>
                <a:spcPct val="90000"/>
              </a:lnSpc>
              <a:spcBef>
                <a:spcPts val="500"/>
              </a:spcBef>
              <a:buClrTx/>
              <a:buSzTx/>
              <a:buFontTx/>
              <a:buNone/>
            </a:pPr>
            <a:r>
              <a:rPr lang="de-DE" sz="1600" b="1" dirty="0">
                <a:cs typeface="Arial" pitchFamily="34" charset="0"/>
              </a:rPr>
              <a:t>Zusätzliche Belegungspflicht</a:t>
            </a:r>
          </a:p>
        </p:txBody>
      </p:sp>
    </p:spTree>
    <p:extLst>
      <p:ext uri="{BB962C8B-B14F-4D97-AF65-F5344CB8AC3E}">
        <p14:creationId xmlns:p14="http://schemas.microsoft.com/office/powerpoint/2010/main" val="3570842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Fächerwahl in der Q1: Abiturrelevanz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FD52-6552-4A22-ABF0-280D6EB48E63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3419872" y="4077072"/>
            <a:ext cx="2266950" cy="195263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pPr defTabSz="914400"/>
            <a:endParaRPr lang="de-DE"/>
          </a:p>
        </p:txBody>
      </p:sp>
      <p:sp>
        <p:nvSpPr>
          <p:cNvPr id="15" name="AutoShape 6"/>
          <p:cNvSpPr>
            <a:spLocks noChangeArrowheads="1"/>
          </p:cNvSpPr>
          <p:nvPr/>
        </p:nvSpPr>
        <p:spPr bwMode="auto">
          <a:xfrm flipV="1">
            <a:off x="3435350" y="3601284"/>
            <a:ext cx="2266950" cy="218752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</p:spPr>
        <p:txBody>
          <a:bodyPr rot="10800000" wrap="none" anchor="ctr"/>
          <a:lstStyle/>
          <a:p>
            <a:pPr defTabSz="914400"/>
            <a:endParaRPr lang="de-DE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3696460" y="3692189"/>
            <a:ext cx="174631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l" defTabSz="863600">
              <a:spcBef>
                <a:spcPct val="0"/>
              </a:spcBef>
              <a:defRPr>
                <a:solidFill>
                  <a:schemeClr val="tx1"/>
                </a:solidFill>
                <a:latin typeface="Tele-GroteskNor" pitchFamily="2" charset="0"/>
              </a:defRPr>
            </a:lvl1pPr>
            <a:lvl2pPr marL="742950" indent="-285750" algn="l" defTabSz="863600">
              <a:spcBef>
                <a:spcPct val="0"/>
              </a:spcBef>
              <a:defRPr>
                <a:solidFill>
                  <a:schemeClr val="tx1"/>
                </a:solidFill>
                <a:latin typeface="Tele-GroteskNor" pitchFamily="2" charset="0"/>
              </a:defRPr>
            </a:lvl2pPr>
            <a:lvl3pPr marL="1143000" indent="-228600" algn="l" defTabSz="863600">
              <a:spcBef>
                <a:spcPct val="0"/>
              </a:spcBef>
              <a:defRPr>
                <a:solidFill>
                  <a:schemeClr val="tx1"/>
                </a:solidFill>
                <a:latin typeface="Tele-GroteskNor" pitchFamily="2" charset="0"/>
              </a:defRPr>
            </a:lvl3pPr>
            <a:lvl4pPr marL="1600200" indent="-228600" algn="l" defTabSz="863600">
              <a:spcBef>
                <a:spcPct val="0"/>
              </a:spcBef>
              <a:defRPr>
                <a:solidFill>
                  <a:schemeClr val="tx1"/>
                </a:solidFill>
                <a:latin typeface="Tele-GroteskNor" pitchFamily="2" charset="0"/>
              </a:defRPr>
            </a:lvl4pPr>
            <a:lvl5pPr marL="2057400" indent="-228600" algn="l" defTabSz="863600">
              <a:spcBef>
                <a:spcPct val="0"/>
              </a:spcBef>
              <a:defRPr>
                <a:solidFill>
                  <a:schemeClr val="tx1"/>
                </a:solidFill>
                <a:latin typeface="Tele-GroteskNor" pitchFamily="2" charset="0"/>
              </a:defRPr>
            </a:lvl5pPr>
            <a:lvl6pPr marL="2514600" indent="-228600" defTabSz="86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ele-GroteskNor" pitchFamily="2" charset="0"/>
              </a:defRPr>
            </a:lvl6pPr>
            <a:lvl7pPr marL="2971800" indent="-228600" defTabSz="86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ele-GroteskNor" pitchFamily="2" charset="0"/>
              </a:defRPr>
            </a:lvl7pPr>
            <a:lvl8pPr marL="3429000" indent="-228600" defTabSz="86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ele-GroteskNor" pitchFamily="2" charset="0"/>
              </a:defRPr>
            </a:lvl8pPr>
            <a:lvl9pPr marL="3886200" indent="-228600" defTabSz="86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ele-GroteskNor" pitchFamily="2" charset="0"/>
              </a:defRPr>
            </a:lvl9pPr>
          </a:lstStyle>
          <a:p>
            <a:pPr algn="ctr" eaLnBrk="0" hangingPunct="0">
              <a:buClrTx/>
              <a:buSzPct val="40000"/>
              <a:buFont typeface="Monotype Sorts" pitchFamily="2" charset="2"/>
              <a:buNone/>
            </a:pPr>
            <a:r>
              <a:rPr lang="de-DE" sz="2800" b="1" dirty="0">
                <a:latin typeface="+mn-lt"/>
              </a:rPr>
              <a:t>Kurswahlen</a:t>
            </a:r>
          </a:p>
        </p:txBody>
      </p:sp>
      <p:sp>
        <p:nvSpPr>
          <p:cNvPr id="17" name="VctBodyText_ID_124932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23528" y="1412776"/>
            <a:ext cx="4152900" cy="2160240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accent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0" tIns="360000" rIns="72000"/>
          <a:lstStyle/>
          <a:p>
            <a:pPr marL="179388" lvl="1" indent="-180000" algn="l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alle drei Aufgabenfelder abdecken</a:t>
            </a:r>
          </a:p>
          <a:p>
            <a:pPr marL="179388" lvl="1" indent="-180000" algn="l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das Fach muss seit der </a:t>
            </a:r>
            <a:r>
              <a:rPr lang="de-DE" sz="1400" dirty="0" err="1">
                <a:cs typeface="Arial" pitchFamily="34" charset="0"/>
              </a:rPr>
              <a:t>EPh</a:t>
            </a:r>
            <a:r>
              <a:rPr lang="de-DE" sz="1400" dirty="0">
                <a:cs typeface="Arial" pitchFamily="34" charset="0"/>
              </a:rPr>
              <a:t> belegt worden sein</a:t>
            </a:r>
          </a:p>
          <a:p>
            <a:pPr marL="179388" lvl="1" indent="-180000" algn="l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b="0" dirty="0">
                <a:cs typeface="Arial" pitchFamily="34" charset="0"/>
              </a:rPr>
              <a:t>das erste Aufgabenfeldes ist nur durch Deutsch oder einer Fremdsprache abzudecken</a:t>
            </a:r>
          </a:p>
          <a:p>
            <a:pPr marL="179388" lvl="1" indent="-180000" algn="l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zwei der vier Abiturfächer müssen Deutsch, Mathematik oder eine Fremdsprache sein</a:t>
            </a:r>
          </a:p>
          <a:p>
            <a:pPr marL="179388" lvl="1" indent="-180000" algn="l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b="1" dirty="0" err="1">
                <a:cs typeface="Arial" pitchFamily="34" charset="0"/>
              </a:rPr>
              <a:t>Abifach</a:t>
            </a:r>
            <a:r>
              <a:rPr lang="de-DE" sz="1400" b="1" dirty="0">
                <a:cs typeface="Arial" pitchFamily="34" charset="0"/>
              </a:rPr>
              <a:t> Sport  </a:t>
            </a:r>
            <a:r>
              <a:rPr lang="de-DE" sz="1400" dirty="0">
                <a:cs typeface="Arial" pitchFamily="34" charset="0"/>
              </a:rPr>
              <a:t>bedingt </a:t>
            </a:r>
            <a:r>
              <a:rPr lang="de-DE" sz="1400" b="1" dirty="0">
                <a:cs typeface="Arial" pitchFamily="34" charset="0"/>
              </a:rPr>
              <a:t>Mathematik</a:t>
            </a:r>
            <a:r>
              <a:rPr lang="de-DE" sz="1400" dirty="0">
                <a:cs typeface="Arial" pitchFamily="34" charset="0"/>
              </a:rPr>
              <a:t> im Abitur (als 3. bzw. 4. Abiturfach)</a:t>
            </a:r>
            <a:endParaRPr lang="de-DE" sz="1400" b="1" dirty="0">
              <a:cs typeface="Arial" pitchFamily="34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323528" y="1124744"/>
            <a:ext cx="4152900" cy="432048"/>
          </a:xfrm>
          <a:prstGeom prst="rect">
            <a:avLst/>
          </a:prstGeom>
          <a:solidFill>
            <a:schemeClr val="accent6"/>
          </a:solidFill>
          <a:ln w="6350" algn="ctr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lIns="108000" tIns="72000" rIns="36000" bIns="72000" anchor="ctr"/>
          <a:lstStyle/>
          <a:p>
            <a:pPr algn="ctr">
              <a:lnSpc>
                <a:spcPct val="90000"/>
              </a:lnSpc>
              <a:spcBef>
                <a:spcPts val="500"/>
              </a:spcBef>
              <a:buClrTx/>
              <a:buSzTx/>
              <a:buFontTx/>
              <a:buNone/>
            </a:pPr>
            <a:r>
              <a:rPr lang="de-DE" b="1" dirty="0">
                <a:cs typeface="Arial" pitchFamily="34" charset="0"/>
              </a:rPr>
              <a:t>Allgemeine Bedingungen beachten</a:t>
            </a:r>
          </a:p>
        </p:txBody>
      </p:sp>
      <p:sp>
        <p:nvSpPr>
          <p:cNvPr id="19" name="VctBodyText_ID_1249322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19088" y="4300538"/>
            <a:ext cx="4152900" cy="2080790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accent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0" tIns="360000" rIns="72000"/>
          <a:lstStyle/>
          <a:p>
            <a:pPr marL="179388" lvl="1" indent="-18000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freie Wahl aus dem Fächerangebot der Schule</a:t>
            </a:r>
          </a:p>
          <a:p>
            <a:pPr marL="179388" lvl="1" indent="-18000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 Bedingungen für die Wahl der Abiturfächer beachten: Klausurpflicht besteht seit Beginn der Q1</a:t>
            </a:r>
          </a:p>
          <a:p>
            <a:pPr marL="179388" lvl="1" indent="-18000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 das 3. und 4. Abiturfach wird zu Beginn der Q2 bei vorheriger Schriftlichkeit in der Q1 festgelegt</a:t>
            </a:r>
          </a:p>
          <a:p>
            <a:pPr marL="179388" lvl="1" indent="-18000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die einzubringende Stundenzahl beachten: im Schnitt 34 Wochenstunden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323528" y="4293096"/>
            <a:ext cx="4152900" cy="317500"/>
          </a:xfrm>
          <a:prstGeom prst="rect">
            <a:avLst/>
          </a:prstGeom>
          <a:solidFill>
            <a:schemeClr val="accent6"/>
          </a:solidFill>
          <a:ln w="6350" algn="ctr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lIns="108000" tIns="72000" rIns="36000" bIns="72000" anchor="ctr"/>
          <a:lstStyle/>
          <a:p>
            <a:pPr algn="ctr">
              <a:lnSpc>
                <a:spcPct val="90000"/>
              </a:lnSpc>
              <a:spcBef>
                <a:spcPts val="500"/>
              </a:spcBef>
              <a:buClrTx/>
              <a:buSzTx/>
              <a:buFontTx/>
              <a:buNone/>
            </a:pPr>
            <a:r>
              <a:rPr lang="de-DE" b="1" dirty="0">
                <a:cs typeface="Arial" pitchFamily="34" charset="0"/>
              </a:rPr>
              <a:t>Bei den Grundkursen</a:t>
            </a:r>
          </a:p>
        </p:txBody>
      </p:sp>
      <p:sp>
        <p:nvSpPr>
          <p:cNvPr id="21" name="VctBodyText_ID_124932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644008" y="1546520"/>
            <a:ext cx="4152900" cy="2088232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accent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0" tIns="360000" rIns="72000"/>
          <a:lstStyle/>
          <a:p>
            <a:pPr marL="179388" lvl="1" indent="-18000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das erste Leistungskursfach muss zwingend aus den Fächern Deutsch, Mathematik, einer Naturwissenschaft (Biologie, Physik) oder einer aus der Sek. I fortgeführten Fremdsprache festgelegt werden</a:t>
            </a:r>
          </a:p>
          <a:p>
            <a:pPr marL="179388" lvl="1" indent="-18000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das zweite Leistungskursfach ist im Rahmen der Vorgaben und Möglichkeiten der Schule frei wählbar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4644008" y="1124744"/>
            <a:ext cx="4152900" cy="432048"/>
          </a:xfrm>
          <a:prstGeom prst="rect">
            <a:avLst/>
          </a:prstGeom>
          <a:solidFill>
            <a:schemeClr val="accent6"/>
          </a:solidFill>
          <a:ln w="6350" algn="ctr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lIns="108000" tIns="72000" rIns="36000" bIns="72000" anchor="ctr"/>
          <a:lstStyle/>
          <a:p>
            <a:pPr algn="ctr">
              <a:lnSpc>
                <a:spcPct val="90000"/>
              </a:lnSpc>
              <a:spcBef>
                <a:spcPts val="500"/>
              </a:spcBef>
              <a:buClrTx/>
              <a:buSzTx/>
              <a:buFontTx/>
              <a:buNone/>
            </a:pPr>
            <a:r>
              <a:rPr lang="de-DE" b="1" dirty="0">
                <a:cs typeface="Arial" pitchFamily="34" charset="0"/>
              </a:rPr>
              <a:t>Bei den Leistungskursen</a:t>
            </a:r>
          </a:p>
        </p:txBody>
      </p:sp>
      <p:sp>
        <p:nvSpPr>
          <p:cNvPr id="23" name="VctBodyText_ID_1249322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654550" y="4300538"/>
            <a:ext cx="4152900" cy="2080790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accent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0" tIns="360000" rIns="72000"/>
          <a:lstStyle/>
          <a:p>
            <a:pPr marL="179388" lvl="1" indent="-18000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vom Religionsunterricht befreite Schüler/innen wählen als Ersatzfach Philosophie</a:t>
            </a:r>
          </a:p>
          <a:p>
            <a:pPr marL="179388" lvl="1" indent="-18000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das Aufgabenfeldes II durch Religionslehre abzudecken ist nur möglich, wenn ein weiteres Fach des </a:t>
            </a:r>
            <a:r>
              <a:rPr lang="de-DE" sz="1400" dirty="0" err="1">
                <a:cs typeface="Arial" pitchFamily="34" charset="0"/>
              </a:rPr>
              <a:t>gesellschaftswissenschaflichen</a:t>
            </a:r>
            <a:r>
              <a:rPr lang="de-DE" sz="1400" dirty="0">
                <a:cs typeface="Arial" pitchFamily="34" charset="0"/>
              </a:rPr>
              <a:t> Aufgabenfeldes durchgängig belegt wird</a:t>
            </a:r>
          </a:p>
          <a:p>
            <a:pPr marL="179388" lvl="1" indent="-18000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Religionslehre und Sport können nicht gleichzeitig Abiturfächer sein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654550" y="4300538"/>
            <a:ext cx="4152900" cy="317500"/>
          </a:xfrm>
          <a:prstGeom prst="rect">
            <a:avLst/>
          </a:prstGeom>
          <a:solidFill>
            <a:schemeClr val="accent6"/>
          </a:solidFill>
          <a:ln w="6350" algn="ctr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lIns="108000" tIns="72000" rIns="36000" bIns="72000" anchor="ctr"/>
          <a:lstStyle/>
          <a:p>
            <a:pPr algn="ctr">
              <a:lnSpc>
                <a:spcPct val="90000"/>
              </a:lnSpc>
              <a:spcBef>
                <a:spcPts val="500"/>
              </a:spcBef>
              <a:buClrTx/>
              <a:buSzTx/>
              <a:buFontTx/>
              <a:buNone/>
            </a:pPr>
            <a:r>
              <a:rPr lang="de-DE" b="1" dirty="0">
                <a:cs typeface="Arial" pitchFamily="34" charset="0"/>
              </a:rPr>
              <a:t>Zusatzbedingungen beachten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Fächerwahl in der Q1: Abiturrelevanz II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FD52-6552-4A22-ABF0-280D6EB48E63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4" name="AutoShape 6"/>
          <p:cNvSpPr>
            <a:spLocks noChangeArrowheads="1"/>
          </p:cNvSpPr>
          <p:nvPr/>
        </p:nvSpPr>
        <p:spPr bwMode="auto">
          <a:xfrm rot="5400000">
            <a:off x="3436144" y="2376611"/>
            <a:ext cx="2266950" cy="195263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pPr defTabSz="914400"/>
            <a:endParaRPr lang="de-DE"/>
          </a:p>
        </p:txBody>
      </p:sp>
      <p:sp>
        <p:nvSpPr>
          <p:cNvPr id="17" name="VctBodyText_ID_124932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23528" y="1412776"/>
            <a:ext cx="4152900" cy="2160240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accent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0" tIns="360000" rIns="72000"/>
          <a:lstStyle/>
          <a:p>
            <a:pPr marL="179388" lvl="1" indent="-180000" algn="l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b="1" dirty="0">
                <a:cs typeface="Arial" pitchFamily="34" charset="0"/>
              </a:rPr>
              <a:t>Deutsch</a:t>
            </a:r>
          </a:p>
          <a:p>
            <a:pPr marL="179388" lvl="1" indent="-180000" algn="l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b="1" dirty="0">
                <a:cs typeface="Arial" pitchFamily="34" charset="0"/>
              </a:rPr>
              <a:t>Mathe</a:t>
            </a:r>
          </a:p>
          <a:p>
            <a:pPr marL="179388" lvl="1" indent="-180000" algn="l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b="1" dirty="0">
                <a:cs typeface="Arial" pitchFamily="34" charset="0"/>
              </a:rPr>
              <a:t>Englisch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323528" y="1124744"/>
            <a:ext cx="4152900" cy="432048"/>
          </a:xfrm>
          <a:prstGeom prst="rect">
            <a:avLst/>
          </a:prstGeom>
          <a:solidFill>
            <a:schemeClr val="accent6"/>
          </a:solidFill>
          <a:ln w="6350" algn="ctr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lIns="108000" tIns="72000" rIns="36000" bIns="72000" anchor="ctr"/>
          <a:lstStyle/>
          <a:p>
            <a:pPr algn="ctr">
              <a:lnSpc>
                <a:spcPct val="90000"/>
              </a:lnSpc>
              <a:spcBef>
                <a:spcPts val="500"/>
              </a:spcBef>
              <a:buClrTx/>
              <a:buSzTx/>
              <a:buFontTx/>
              <a:buNone/>
            </a:pPr>
            <a:r>
              <a:rPr lang="de-DE" b="1" dirty="0">
                <a:cs typeface="Arial" pitchFamily="34" charset="0"/>
              </a:rPr>
              <a:t>Leistungskurse (ggf. Block I)</a:t>
            </a:r>
          </a:p>
        </p:txBody>
      </p:sp>
      <p:sp>
        <p:nvSpPr>
          <p:cNvPr id="19" name="VctBodyText_ID_1249322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19088" y="4300538"/>
            <a:ext cx="4152900" cy="2080790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accent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0" tIns="360000" rIns="72000"/>
          <a:lstStyle/>
          <a:p>
            <a:pPr marL="179388" lvl="1" indent="-18000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Kursdauer: ein Schuljahr (dreistündig)</a:t>
            </a:r>
          </a:p>
          <a:p>
            <a:pPr marL="179388" lvl="1" indent="-18000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Anforderungen:</a:t>
            </a:r>
          </a:p>
          <a:p>
            <a:pPr marL="636533" lvl="2" indent="-18000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Bereitschaft zu aktiver Teamarbeit</a:t>
            </a:r>
          </a:p>
          <a:p>
            <a:pPr marL="636533" lvl="2" indent="-18000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Bereitschaft, die Stunden/Proben z.B. durch Text lernen vorzubereiten</a:t>
            </a:r>
          </a:p>
          <a:p>
            <a:pPr marL="636533" lvl="2" indent="-18000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400" dirty="0">
                <a:cs typeface="Arial" pitchFamily="34" charset="0"/>
              </a:rPr>
              <a:t>ggf. Zusatztermine an Samstagen vor Aufführung gegen Ende des Schuljahres</a:t>
            </a:r>
          </a:p>
          <a:p>
            <a:pPr marL="179388" lvl="1" indent="-18000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endParaRPr lang="de-DE" sz="1400" dirty="0">
              <a:cs typeface="Arial" pitchFamily="34" charset="0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323528" y="4293096"/>
            <a:ext cx="4152900" cy="317500"/>
          </a:xfrm>
          <a:prstGeom prst="rect">
            <a:avLst/>
          </a:prstGeom>
          <a:solidFill>
            <a:schemeClr val="accent6"/>
          </a:solidFill>
          <a:ln w="6350" algn="ctr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lIns="108000" tIns="72000" rIns="36000" bIns="72000" anchor="ctr"/>
          <a:lstStyle/>
          <a:p>
            <a:pPr algn="ctr">
              <a:lnSpc>
                <a:spcPct val="90000"/>
              </a:lnSpc>
              <a:spcBef>
                <a:spcPts val="500"/>
              </a:spcBef>
              <a:buClrTx/>
              <a:buSzTx/>
              <a:buFontTx/>
              <a:buNone/>
            </a:pPr>
            <a:r>
              <a:rPr lang="de-DE" b="1" dirty="0">
                <a:cs typeface="Arial" pitchFamily="34" charset="0"/>
              </a:rPr>
              <a:t>Neues Fach: Literatur</a:t>
            </a:r>
          </a:p>
        </p:txBody>
      </p:sp>
      <p:sp>
        <p:nvSpPr>
          <p:cNvPr id="21" name="VctBodyText_ID_124932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644008" y="1484784"/>
            <a:ext cx="4152900" cy="2088232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accent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0" tIns="360000" rIns="72000"/>
          <a:lstStyle/>
          <a:p>
            <a:pPr marL="179388" lvl="1" indent="-18000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2000" b="1" dirty="0">
                <a:cs typeface="Arial" pitchFamily="34" charset="0"/>
              </a:rPr>
              <a:t>Erdkunde</a:t>
            </a:r>
          </a:p>
          <a:p>
            <a:pPr marL="179388" lvl="1" indent="-18000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2000" b="1" dirty="0">
                <a:cs typeface="Arial" pitchFamily="34" charset="0"/>
              </a:rPr>
              <a:t>Biologie</a:t>
            </a:r>
          </a:p>
          <a:p>
            <a:pPr marL="179388" lvl="1" indent="-18000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2000" b="1" dirty="0">
                <a:cs typeface="Arial" pitchFamily="34" charset="0"/>
              </a:rPr>
              <a:t>Physik/Chemie</a:t>
            </a:r>
          </a:p>
          <a:p>
            <a:pPr marL="179388" lvl="1" indent="-18000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2000" b="1" dirty="0">
                <a:cs typeface="Arial" pitchFamily="34" charset="0"/>
              </a:rPr>
              <a:t>Geschichte</a:t>
            </a:r>
          </a:p>
          <a:p>
            <a:pPr marL="179388" lvl="1" indent="-18000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2000" b="1" dirty="0">
                <a:cs typeface="Arial" pitchFamily="34" charset="0"/>
              </a:rPr>
              <a:t>Pädagogik</a:t>
            </a:r>
          </a:p>
          <a:p>
            <a:pPr marL="179388" lvl="1" indent="-18000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endParaRPr lang="de-DE" sz="1400" dirty="0">
              <a:cs typeface="Arial" pitchFamily="34" charset="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4644008" y="1124744"/>
            <a:ext cx="4152900" cy="432048"/>
          </a:xfrm>
          <a:prstGeom prst="rect">
            <a:avLst/>
          </a:prstGeom>
          <a:solidFill>
            <a:schemeClr val="accent6"/>
          </a:solidFill>
          <a:ln w="6350" algn="ctr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lIns="108000" tIns="72000" rIns="36000" bIns="72000" anchor="ctr"/>
          <a:lstStyle/>
          <a:p>
            <a:pPr algn="ctr">
              <a:lnSpc>
                <a:spcPct val="90000"/>
              </a:lnSpc>
              <a:spcBef>
                <a:spcPts val="500"/>
              </a:spcBef>
              <a:buClrTx/>
              <a:buSzTx/>
              <a:buFontTx/>
              <a:buNone/>
            </a:pPr>
            <a:r>
              <a:rPr lang="de-DE" b="1" dirty="0">
                <a:cs typeface="Arial" pitchFamily="34" charset="0"/>
              </a:rPr>
              <a:t>Leistungskurse (ggf. Block II)</a:t>
            </a:r>
          </a:p>
        </p:txBody>
      </p:sp>
      <p:sp>
        <p:nvSpPr>
          <p:cNvPr id="23" name="VctBodyText_ID_1249322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654550" y="4300537"/>
            <a:ext cx="4152900" cy="2419239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accent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0" tIns="360000" rIns="72000"/>
          <a:lstStyle/>
          <a:p>
            <a:pPr marL="179388" lvl="1" indent="-18000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300" dirty="0" err="1">
                <a:cs typeface="Arial" pitchFamily="34" charset="0"/>
              </a:rPr>
              <a:t>Teambuilding</a:t>
            </a:r>
            <a:r>
              <a:rPr lang="de-DE" sz="1300" dirty="0">
                <a:cs typeface="Arial" pitchFamily="34" charset="0"/>
              </a:rPr>
              <a:t>, Vertrauens- und Teamaufgaben und -übungen als ritualisierte Einstiege</a:t>
            </a:r>
          </a:p>
          <a:p>
            <a:pPr marL="179388" lvl="1" indent="-18000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300" dirty="0">
                <a:cs typeface="Arial" pitchFamily="34" charset="0"/>
              </a:rPr>
              <a:t>schauspielerischer Grundkurs</a:t>
            </a:r>
          </a:p>
          <a:p>
            <a:pPr marL="179388" lvl="1" indent="-18000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300" dirty="0">
                <a:cs typeface="Arial" pitchFamily="34" charset="0"/>
              </a:rPr>
              <a:t>Sprech- und Stimmtraining</a:t>
            </a:r>
          </a:p>
          <a:p>
            <a:pPr marL="179388" lvl="1" indent="-18000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300" dirty="0">
                <a:cs typeface="Arial" pitchFamily="34" charset="0"/>
              </a:rPr>
              <a:t>Erarbeitung und Inszenierung eines Schauspiels mit abschließender Aufführung</a:t>
            </a:r>
          </a:p>
          <a:p>
            <a:pPr marL="179388" lvl="1" indent="-18000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300" dirty="0">
                <a:cs typeface="Arial" pitchFamily="34" charset="0"/>
              </a:rPr>
              <a:t>Umschreiben von Szenen, Erstellen einer Streichfassung, Adaption eines narrativen Textes und Erarbeitung einer Bühnenfassung</a:t>
            </a:r>
          </a:p>
          <a:p>
            <a:pPr marL="179388" lvl="1" indent="-180000" defTabSz="914400">
              <a:lnSpc>
                <a:spcPct val="90000"/>
              </a:lnSpc>
              <a:spcBef>
                <a:spcPts val="400"/>
              </a:spcBef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de-DE" sz="1300" dirty="0">
                <a:cs typeface="Arial" pitchFamily="34" charset="0"/>
              </a:rPr>
              <a:t>Produktion eines Hörspiels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654550" y="4300538"/>
            <a:ext cx="4152900" cy="317500"/>
          </a:xfrm>
          <a:prstGeom prst="rect">
            <a:avLst/>
          </a:prstGeom>
          <a:solidFill>
            <a:schemeClr val="accent6"/>
          </a:solidFill>
          <a:ln w="6350" algn="ctr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lIns="108000" tIns="72000" rIns="36000" bIns="72000" anchor="ctr"/>
          <a:lstStyle/>
          <a:p>
            <a:pPr algn="ctr">
              <a:lnSpc>
                <a:spcPct val="90000"/>
              </a:lnSpc>
              <a:spcBef>
                <a:spcPts val="500"/>
              </a:spcBef>
              <a:buClrTx/>
              <a:buSzTx/>
              <a:buFontTx/>
              <a:buNone/>
            </a:pPr>
            <a:r>
              <a:rPr lang="de-DE" b="1" dirty="0">
                <a:cs typeface="Arial" pitchFamily="34" charset="0"/>
              </a:rPr>
              <a:t>Inhaltliche Schwerpunkte</a:t>
            </a:r>
          </a:p>
        </p:txBody>
      </p:sp>
      <p:sp>
        <p:nvSpPr>
          <p:cNvPr id="25" name="AutoShape 6"/>
          <p:cNvSpPr>
            <a:spLocks noChangeArrowheads="1"/>
          </p:cNvSpPr>
          <p:nvPr/>
        </p:nvSpPr>
        <p:spPr bwMode="auto">
          <a:xfrm rot="5400000">
            <a:off x="3445024" y="5176894"/>
            <a:ext cx="2266950" cy="195263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pPr defTabSz="91440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50066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0;0,125;18;27,75;46,25;56,5;76,25;85,875;103,25;"/>
  <p:tag name="VCT-BULLETVISIBILITY" val="L ****"/>
  <p:tag name="STYLE" val="VctBodyText"/>
  <p:tag name="DATE" val="11.01.2010 15:17:1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0;0,125;18;27,75;46,25;56,5;76,25;85,875;103,25;"/>
  <p:tag name="VCT-BULLETVISIBILITY" val="L ****"/>
  <p:tag name="STYLE" val="VctBodyText"/>
  <p:tag name="DATE" val="11.01.2010 15:17:1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0;0,125;18;27,75;46,25;56,5;76,25;85,875;103,25;"/>
  <p:tag name="VCT-BULLETVISIBILITY" val="L ****"/>
  <p:tag name="STYLE" val="VctBodyText"/>
  <p:tag name="DATE" val="11.01.2010 15:17:1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0;0,125;18;27,75;46,25;56,5;76,25;85,875;103,25;"/>
  <p:tag name="VCT-BULLETVISIBILITY" val="L ****"/>
  <p:tag name="STYLE" val="VctBodyText"/>
  <p:tag name="DATE" val="11.01.2010 15:17:1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0;0,125;18;27,75;46,25;56,5;76,25;85,875;103,25;"/>
  <p:tag name="VCT-BULLETVISIBILITY" val="L ****"/>
  <p:tag name="STYLE" val="VctBodyText"/>
  <p:tag name="DATE" val="11.01.2010 15:17:1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0;0,125;18;27,75;46,25;56,5;76,25;85,875;103,25;"/>
  <p:tag name="VCT-BULLETVISIBILITY" val="L ****"/>
  <p:tag name="STYLE" val="VctBodyText"/>
  <p:tag name="DATE" val="11.01.2010 15:17:1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0;0,125;18;27,75;46,25;56,5;76,25;85,875;103,25;"/>
  <p:tag name="VCT-BULLETVISIBILITY" val="L ****"/>
  <p:tag name="STYLE" val="VctBodyText"/>
  <p:tag name="DATE" val="11.01.2010 15:17:1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0;0,125;18;27,75;46,25;56,5;76,25;85,875;103,25;"/>
  <p:tag name="VCT-BULLETVISIBILITY" val="L ****"/>
  <p:tag name="STYLE" val="VctBodyText"/>
  <p:tag name="DATE" val="11.01.2010 15:17:17"/>
</p:tagLst>
</file>

<file path=ppt/theme/theme1.xml><?xml version="1.0" encoding="utf-8"?>
<a:theme xmlns:a="http://schemas.openxmlformats.org/drawingml/2006/main" name="Larissa">
  <a:themeElements>
    <a:clrScheme name="Gymnasium Gevelsberg">
      <a:dk1>
        <a:srgbClr val="141414"/>
      </a:dk1>
      <a:lt1>
        <a:srgbClr val="FFFFFF"/>
      </a:lt1>
      <a:dk2>
        <a:srgbClr val="96C832"/>
      </a:dk2>
      <a:lt2>
        <a:srgbClr val="FFD700"/>
      </a:lt2>
      <a:accent1>
        <a:srgbClr val="F2F2F2"/>
      </a:accent1>
      <a:accent2>
        <a:srgbClr val="00A0C8"/>
      </a:accent2>
      <a:accent3>
        <a:srgbClr val="8B008B"/>
      </a:accent3>
      <a:accent4>
        <a:srgbClr val="CD2990"/>
      </a:accent4>
      <a:accent5>
        <a:srgbClr val="CD3700"/>
      </a:accent5>
      <a:accent6>
        <a:srgbClr val="96C832"/>
      </a:accent6>
      <a:hlink>
        <a:srgbClr val="B3B3BF"/>
      </a:hlink>
      <a:folHlink>
        <a:srgbClr val="DDDEE3"/>
      </a:folHlink>
    </a:clrScheme>
    <a:fontScheme name="ISM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B408B881B1572498CE80CAA4177B5B5" ma:contentTypeVersion="16" ma:contentTypeDescription="Ein neues Dokument erstellen." ma:contentTypeScope="" ma:versionID="098ae9b927a4a1e87a1ae483ec0d74db">
  <xsd:schema xmlns:xsd="http://www.w3.org/2001/XMLSchema" xmlns:xs="http://www.w3.org/2001/XMLSchema" xmlns:p="http://schemas.microsoft.com/office/2006/metadata/properties" xmlns:ns2="82c31fb0-bf0f-431c-9354-a902fa657e11" xmlns:ns3="be6dbf6c-acc6-49f2-ae50-d32c9ffb13d0" targetNamespace="http://schemas.microsoft.com/office/2006/metadata/properties" ma:root="true" ma:fieldsID="2dbcf8e92a401a20d86f29c0e6982cb9" ns2:_="" ns3:_="">
    <xsd:import namespace="82c31fb0-bf0f-431c-9354-a902fa657e11"/>
    <xsd:import namespace="be6dbf6c-acc6-49f2-ae50-d32c9ffb13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c31fb0-bf0f-431c-9354-a902fa657e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ildmarkierungen" ma:readOnly="false" ma:fieldId="{5cf76f15-5ced-4ddc-b409-7134ff3c332f}" ma:taxonomyMulti="true" ma:sspId="a0027d0c-3475-48a9-b55d-5dda553ac9d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6dbf6c-acc6-49f2-ae50-d32c9ffb13d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ccfddea-ae0e-4f55-989b-57c81964b45b}" ma:internalName="TaxCatchAll" ma:showField="CatchAllData" ma:web="be6dbf6c-acc6-49f2-ae50-d32c9ffb13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6dbf6c-acc6-49f2-ae50-d32c9ffb13d0" xsi:nil="true"/>
    <lcf76f155ced4ddcb4097134ff3c332f xmlns="82c31fb0-bf0f-431c-9354-a902fa657e1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2A328A1-1C03-4717-B6A9-1CE0AFDD0A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c31fb0-bf0f-431c-9354-a902fa657e11"/>
    <ds:schemaRef ds:uri="be6dbf6c-acc6-49f2-ae50-d32c9ffb13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4D40130-F553-4E7F-B88F-6E1A0D0DBD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3D5286-AFCF-445C-8C8A-00612E1FB975}">
  <ds:schemaRefs>
    <ds:schemaRef ds:uri="http://schemas.microsoft.com/office/2006/documentManagement/types"/>
    <ds:schemaRef ds:uri="http://purl.org/dc/elements/1.1/"/>
    <ds:schemaRef ds:uri="be6dbf6c-acc6-49f2-ae50-d32c9ffb13d0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  <ds:schemaRef ds:uri="82c31fb0-bf0f-431c-9354-a902fa657e11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1580</Words>
  <Application>Microsoft Office PowerPoint</Application>
  <PresentationFormat>Bildschirmpräsentation (4:3)</PresentationFormat>
  <Paragraphs>253</Paragraphs>
  <Slides>19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7" baseType="lpstr">
      <vt:lpstr>Arial</vt:lpstr>
      <vt:lpstr>Bahnschrift SemiLight</vt:lpstr>
      <vt:lpstr>Calibri</vt:lpstr>
      <vt:lpstr>Monotype Sorts</vt:lpstr>
      <vt:lpstr>Tele-GroteskFet</vt:lpstr>
      <vt:lpstr>Tele-GroteskNor</vt:lpstr>
      <vt:lpstr>Wingdings</vt:lpstr>
      <vt:lpstr>Larissa</vt:lpstr>
      <vt:lpstr>Informationsveranstaltung zur Qualifikationsphase</vt:lpstr>
      <vt:lpstr>Die Q1: Eine wichtige Etappe auf dem Weg zum Abitur</vt:lpstr>
      <vt:lpstr>Agenda</vt:lpstr>
      <vt:lpstr>Versetzung in die Qualifikationsphase</vt:lpstr>
      <vt:lpstr>Versetzung in die Qualifikationsphase</vt:lpstr>
      <vt:lpstr>Überblick über die Schullaufbahn</vt:lpstr>
      <vt:lpstr>Qualifikationsphase, Q1: Belegungsverpflichtungen, durchschnittlich sind 34 Wochenstunden einzubringen</vt:lpstr>
      <vt:lpstr>Fächerwahl in der Q1: Abiturrelevanz</vt:lpstr>
      <vt:lpstr>Fächerwahl in der Q1: Abiturrelevanz II</vt:lpstr>
      <vt:lpstr>Fächerwahlen mit Lupo</vt:lpstr>
      <vt:lpstr>Wahl mit Lupo</vt:lpstr>
      <vt:lpstr>Klausuren: Grundsätzliche Schriftlichkeit in allen Abiturfächern ab der Q1</vt:lpstr>
      <vt:lpstr>Die Facharbeit in der Q1</vt:lpstr>
      <vt:lpstr>Benotungssystem in der Q1 und Q2</vt:lpstr>
      <vt:lpstr>Wiederholungen in der Q1</vt:lpstr>
      <vt:lpstr>Bedeutung der Q1 für die „Gymnasiale Oberstufe“</vt:lpstr>
      <vt:lpstr>Weitere Informationsmöglichkeiten</vt:lpstr>
      <vt:lpstr>Das Oberstufenteam Ansprechpartner und Kontaktdaten</vt:lpstr>
      <vt:lpstr>Vielen Dank für Ihr Interesse und Ihre Aufmerksamkeit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Elke Wirtz</dc:creator>
  <cp:lastModifiedBy>Beate Dill</cp:lastModifiedBy>
  <cp:revision>226</cp:revision>
  <cp:lastPrinted>2019-05-14T16:39:13Z</cp:lastPrinted>
  <dcterms:created xsi:type="dcterms:W3CDTF">2015-01-23T11:00:08Z</dcterms:created>
  <dcterms:modified xsi:type="dcterms:W3CDTF">2023-05-04T17:54:56Z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0x0101003B408B881B1572498CE80CAA4177B5B5</vt:lpwstr>
  </property>
  <property fmtid="{D5CDD505-2E9C-101B-9397-08002B2CF9AE}" pid="3" name="MediaServiceImageTags">
    <vt:lpwstr/>
  </property>
</Properties>
</file>