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1" r:id="rId4"/>
    <p:sldId id="267" r:id="rId5"/>
    <p:sldId id="260" r:id="rId6"/>
    <p:sldId id="268" r:id="rId7"/>
    <p:sldId id="264" r:id="rId8"/>
    <p:sldId id="266" r:id="rId9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1AF-3379-41C3-B1C9-D190A1F1A5EA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2BE06-5906-4EBC-B6FE-C49CAEA882E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925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xmlns="" val="341523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4211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8906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0215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18F79-E3A5-4A2C-8D0E-ADA214F79D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A283-03CF-4D72-B74C-EF522B7000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4059885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0DB5-5062-4A6A-9794-EAF202B2902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31B49-ED36-46C1-8EBB-F9E0B4837B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81192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2B5B-C37F-4E7A-BBBA-DD792B173B7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84174-A97C-4575-A103-82735ED1A62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23207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38B2-0FA6-482A-B238-612A98CB70E8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1A5AF-0354-4593-B4A2-083B11A170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01589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ED33-531E-4A7D-B5BA-32B4E75394A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F12DE-EA60-4F52-BA5D-A33A217B00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09334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E1A0-D9AF-470A-B527-FF4079A8B368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FC389-BDCD-4937-B7CD-16CA9C2D12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724947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D3C7-81BE-42BA-BF50-38510B43835D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26532-C892-4AE5-B65D-9FE01477B75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13884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2295-828E-47FD-826A-455921F8B360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AD577-B072-4FC7-9BB1-2344CE13D8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26875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78029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3D25-2152-47C6-935C-6B11668A3CE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4ED7-72D9-4150-877B-617638D6CB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752941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50CA-496E-4507-B9A7-BFC79332A5A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F8DB-C128-44AE-9C49-FB468ED9F2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014689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1C01-CF75-487F-8B20-356E5227BF0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AC89D-E570-4351-A0CD-D10454FDFAB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69196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4603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4547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2445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8888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8760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5138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5410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0EBB0-F0D4-46AF-8D89-043DB3B7E88B}" type="datetimeFigureOut">
              <a:rPr lang="de-DE" smtClean="0"/>
              <a:pPr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B58D-1B04-4324-802C-08CB52023B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8493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12583-EBD2-4179-98DC-A9F87B34519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256687-4AD7-47FB-B78B-3B8BD8E24F67}" type="slidenum">
              <a:rPr lang="de-DE" altLang="de-DE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4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4615031"/>
            <a:ext cx="12005534" cy="1581373"/>
          </a:xfrm>
        </p:spPr>
        <p:txBody>
          <a:bodyPr>
            <a:normAutofit/>
          </a:bodyPr>
          <a:lstStyle/>
          <a:p>
            <a:endParaRPr lang="de-DE" sz="4000" dirty="0" smtClean="0"/>
          </a:p>
          <a:p>
            <a:pPr marL="0" indent="0" algn="ctr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Fachleistungsdifferenzierung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484094" y="537882"/>
            <a:ext cx="11607494" cy="3064156"/>
            <a:chOff x="619" y="340"/>
            <a:chExt cx="7900" cy="1850"/>
          </a:xfrm>
        </p:grpSpPr>
        <p:pic>
          <p:nvPicPr>
            <p:cNvPr id="5" name="Picture 3" descr="3-02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6140"/>
            <a:stretch>
              <a:fillRect/>
            </a:stretch>
          </p:blipFill>
          <p:spPr bwMode="auto">
            <a:xfrm>
              <a:off x="619" y="340"/>
              <a:ext cx="7900" cy="1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183" y="1597"/>
              <a:ext cx="7131" cy="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3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Städtische </a:t>
              </a:r>
              <a:r>
                <a:rPr lang="de-DE" sz="4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Gesamtschule</a:t>
              </a:r>
              <a:r>
                <a:rPr lang="de-DE" sz="3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Stolberg</a:t>
              </a:r>
              <a:endPara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179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 Grundlage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Grundlage zur Einteilung ist der §19, 4 der APO-SI.</a:t>
            </a:r>
          </a:p>
          <a:p>
            <a:pPr marL="0" indent="0">
              <a:buNone/>
            </a:pPr>
            <a:r>
              <a:rPr lang="de-DE" dirty="0"/>
              <a:t>„Der Unterricht auf zwei Anspruchsebenen ( Grundebene, Erweiterungsebene) beginnt in Mathematik und in Englisch in Klasse 7… Die Fachleistungsdifferenzierung kann in einzelnen Fächern in Form der Binnendifferenzierung in gemeinsamen Lerngruppen oder in Kursen der äußeren Fachleistungsdifferenzierung ( Grundkurse, Erweiterungskurse erfolgen… Das Differenzierungskonzept ist Teil des Schulprogramms.“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4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Geplante Differenzierung an der SGS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 dem Schuljahr 2014/15</a:t>
            </a:r>
          </a:p>
          <a:p>
            <a:pPr lvl="1"/>
            <a:r>
              <a:rPr lang="de-DE" dirty="0" smtClean="0"/>
              <a:t>Äußere Differenzierung durch Bildung von E- und G-Kursen in Englisch und Mathematik</a:t>
            </a:r>
          </a:p>
          <a:p>
            <a:r>
              <a:rPr lang="de-DE" dirty="0" smtClean="0"/>
              <a:t>Ab dem Schuljahr 2015/16</a:t>
            </a:r>
          </a:p>
          <a:p>
            <a:pPr lvl="1"/>
            <a:r>
              <a:rPr lang="de-DE" i="1" dirty="0"/>
              <a:t>Äußere Differenzierung durch Bildung von E- und G-Kursen in </a:t>
            </a:r>
            <a:r>
              <a:rPr lang="de-DE" i="1" dirty="0" smtClean="0"/>
              <a:t>Deutsch oder Binnendifferenzierung innerhalb der Klassen auf zwei Anspruchsebenen</a:t>
            </a:r>
          </a:p>
          <a:p>
            <a:r>
              <a:rPr lang="de-DE" dirty="0" smtClean="0"/>
              <a:t>Ab dem Schuljahr 2016/17</a:t>
            </a:r>
          </a:p>
          <a:p>
            <a:pPr lvl="1"/>
            <a:r>
              <a:rPr lang="de-DE" i="1" dirty="0"/>
              <a:t>Äußere Differenzierung durch Bildung von E- und G-Kursen in </a:t>
            </a:r>
            <a:r>
              <a:rPr lang="de-DE" i="1" dirty="0" smtClean="0"/>
              <a:t>Physik oder Chemie </a:t>
            </a:r>
            <a:r>
              <a:rPr lang="de-DE" i="1" dirty="0"/>
              <a:t>oder Binnendifferenzierung innerhalb der Klassen auf zwei </a:t>
            </a:r>
            <a:r>
              <a:rPr lang="de-DE" i="1" dirty="0" smtClean="0"/>
              <a:t>Anspruchsebenen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369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4024313" y="4868863"/>
            <a:ext cx="719137" cy="719137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8" name="Rectangle 33"/>
          <p:cNvSpPr>
            <a:spLocks noChangeArrowheads="1"/>
          </p:cNvSpPr>
          <p:nvPr/>
        </p:nvSpPr>
        <p:spPr bwMode="auto">
          <a:xfrm>
            <a:off x="3305175" y="4868863"/>
            <a:ext cx="719138" cy="719137"/>
          </a:xfrm>
          <a:prstGeom prst="rect">
            <a:avLst/>
          </a:prstGeom>
          <a:solidFill>
            <a:srgbClr val="3366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3592513" y="836613"/>
            <a:ext cx="5151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>
                <a:solidFill>
                  <a:srgbClr val="3333FF"/>
                </a:solidFill>
                <a:latin typeface="Arial" panose="020B0604020202020204" pitchFamily="34" charset="0"/>
              </a:rPr>
              <a:t>Fachleistungsdifferenzierung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3992480" y="1495948"/>
            <a:ext cx="432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In Grundkursen und Erweiterungskursen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2801938" y="501173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7.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801938" y="436403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8.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2801938" y="35718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9.</a:t>
            </a: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2728913" y="292417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10.</a:t>
            </a: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3592513" y="5084763"/>
            <a:ext cx="105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Englisch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464175" y="4149725"/>
            <a:ext cx="719138" cy="7191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6905625" y="4149725"/>
            <a:ext cx="720725" cy="719138"/>
          </a:xfrm>
          <a:prstGeom prst="rect">
            <a:avLst/>
          </a:prstGeom>
          <a:solidFill>
            <a:srgbClr val="FF00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6184900" y="4149725"/>
            <a:ext cx="720725" cy="719138"/>
          </a:xfrm>
          <a:prstGeom prst="rect">
            <a:avLst/>
          </a:prstGeom>
          <a:solidFill>
            <a:srgbClr val="FF00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4024313" y="4149725"/>
            <a:ext cx="719137" cy="719138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3305175" y="4149725"/>
            <a:ext cx="719138" cy="719138"/>
          </a:xfrm>
          <a:prstGeom prst="rect">
            <a:avLst/>
          </a:prstGeom>
          <a:solidFill>
            <a:srgbClr val="3366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6400800" y="4365625"/>
            <a:ext cx="102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Deutsch</a:t>
            </a: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3592513" y="4365625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Englisch</a:t>
            </a:r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4745038" y="4149725"/>
            <a:ext cx="719137" cy="719138"/>
          </a:xfrm>
          <a:prstGeom prst="rect">
            <a:avLst/>
          </a:prstGeom>
          <a:solidFill>
            <a:srgbClr val="99CC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4" name="Text Box 76"/>
          <p:cNvSpPr txBox="1">
            <a:spLocks noChangeArrowheads="1"/>
          </p:cNvSpPr>
          <p:nvPr/>
        </p:nvSpPr>
        <p:spPr bwMode="auto">
          <a:xfrm>
            <a:off x="4960938" y="436562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Mathe</a:t>
            </a:r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5464175" y="3429000"/>
            <a:ext cx="719138" cy="7191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7624763" y="3429000"/>
            <a:ext cx="720725" cy="719138"/>
          </a:xfrm>
          <a:prstGeom prst="rect">
            <a:avLst/>
          </a:prstGeom>
          <a:solidFill>
            <a:srgbClr val="FFFF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8345488" y="3429000"/>
            <a:ext cx="720725" cy="719138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8" name="Rectangle 80"/>
          <p:cNvSpPr>
            <a:spLocks noChangeArrowheads="1"/>
          </p:cNvSpPr>
          <p:nvPr/>
        </p:nvSpPr>
        <p:spPr bwMode="auto">
          <a:xfrm>
            <a:off x="6905625" y="3429000"/>
            <a:ext cx="720725" cy="719138"/>
          </a:xfrm>
          <a:prstGeom prst="rect">
            <a:avLst/>
          </a:prstGeom>
          <a:solidFill>
            <a:srgbClr val="FF00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79" name="Rectangle 81"/>
          <p:cNvSpPr>
            <a:spLocks noChangeArrowheads="1"/>
          </p:cNvSpPr>
          <p:nvPr/>
        </p:nvSpPr>
        <p:spPr bwMode="auto">
          <a:xfrm>
            <a:off x="6184900" y="3429000"/>
            <a:ext cx="720725" cy="719138"/>
          </a:xfrm>
          <a:prstGeom prst="rect">
            <a:avLst/>
          </a:prstGeom>
          <a:solidFill>
            <a:srgbClr val="FF00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4024313" y="3429000"/>
            <a:ext cx="719137" cy="719138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3305175" y="3429000"/>
            <a:ext cx="719138" cy="719138"/>
          </a:xfrm>
          <a:prstGeom prst="rect">
            <a:avLst/>
          </a:prstGeom>
          <a:solidFill>
            <a:srgbClr val="3366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82" name="Text Box 84"/>
          <p:cNvSpPr txBox="1">
            <a:spLocks noChangeArrowheads="1"/>
          </p:cNvSpPr>
          <p:nvPr/>
        </p:nvSpPr>
        <p:spPr bwMode="auto">
          <a:xfrm>
            <a:off x="7840663" y="3573463"/>
            <a:ext cx="903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Ph</a:t>
            </a:r>
          </a:p>
        </p:txBody>
      </p:sp>
      <p:sp>
        <p:nvSpPr>
          <p:cNvPr id="83" name="Text Box 85"/>
          <p:cNvSpPr txBox="1">
            <a:spLocks noChangeArrowheads="1"/>
          </p:cNvSpPr>
          <p:nvPr/>
        </p:nvSpPr>
        <p:spPr bwMode="auto">
          <a:xfrm>
            <a:off x="6400800" y="3644900"/>
            <a:ext cx="102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Deutsch</a:t>
            </a:r>
          </a:p>
        </p:txBody>
      </p:sp>
      <p:sp>
        <p:nvSpPr>
          <p:cNvPr id="84" name="Text Box 86"/>
          <p:cNvSpPr txBox="1">
            <a:spLocks noChangeArrowheads="1"/>
          </p:cNvSpPr>
          <p:nvPr/>
        </p:nvSpPr>
        <p:spPr bwMode="auto">
          <a:xfrm>
            <a:off x="3592513" y="3644900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Englisch</a:t>
            </a:r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4745038" y="3429000"/>
            <a:ext cx="719137" cy="719138"/>
          </a:xfrm>
          <a:prstGeom prst="rect">
            <a:avLst/>
          </a:prstGeom>
          <a:solidFill>
            <a:srgbClr val="99CC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86" name="Text Box 88"/>
          <p:cNvSpPr txBox="1">
            <a:spLocks noChangeArrowheads="1"/>
          </p:cNvSpPr>
          <p:nvPr/>
        </p:nvSpPr>
        <p:spPr bwMode="auto">
          <a:xfrm>
            <a:off x="4960938" y="36449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Mathe</a:t>
            </a:r>
          </a:p>
        </p:txBody>
      </p:sp>
      <p:sp>
        <p:nvSpPr>
          <p:cNvPr id="87" name="Rectangle 89"/>
          <p:cNvSpPr>
            <a:spLocks noChangeArrowheads="1"/>
          </p:cNvSpPr>
          <p:nvPr/>
        </p:nvSpPr>
        <p:spPr bwMode="auto">
          <a:xfrm>
            <a:off x="5464175" y="2708275"/>
            <a:ext cx="719138" cy="7191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88" name="Rectangle 90"/>
          <p:cNvSpPr>
            <a:spLocks noChangeArrowheads="1"/>
          </p:cNvSpPr>
          <p:nvPr/>
        </p:nvSpPr>
        <p:spPr bwMode="auto">
          <a:xfrm>
            <a:off x="7624763" y="2708275"/>
            <a:ext cx="720725" cy="719138"/>
          </a:xfrm>
          <a:prstGeom prst="rect">
            <a:avLst/>
          </a:prstGeom>
          <a:solidFill>
            <a:srgbClr val="FFFF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89" name="Rectangle 91"/>
          <p:cNvSpPr>
            <a:spLocks noChangeArrowheads="1"/>
          </p:cNvSpPr>
          <p:nvPr/>
        </p:nvSpPr>
        <p:spPr bwMode="auto">
          <a:xfrm>
            <a:off x="8345488" y="2708275"/>
            <a:ext cx="720725" cy="719138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90" name="Rectangle 92"/>
          <p:cNvSpPr>
            <a:spLocks noChangeArrowheads="1"/>
          </p:cNvSpPr>
          <p:nvPr/>
        </p:nvSpPr>
        <p:spPr bwMode="auto">
          <a:xfrm>
            <a:off x="6905625" y="2708275"/>
            <a:ext cx="720725" cy="719138"/>
          </a:xfrm>
          <a:prstGeom prst="rect">
            <a:avLst/>
          </a:prstGeom>
          <a:solidFill>
            <a:srgbClr val="FF00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6184900" y="2708275"/>
            <a:ext cx="720725" cy="719138"/>
          </a:xfrm>
          <a:prstGeom prst="rect">
            <a:avLst/>
          </a:prstGeom>
          <a:solidFill>
            <a:srgbClr val="FF00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92" name="Rectangle 94"/>
          <p:cNvSpPr>
            <a:spLocks noChangeArrowheads="1"/>
          </p:cNvSpPr>
          <p:nvPr/>
        </p:nvSpPr>
        <p:spPr bwMode="auto">
          <a:xfrm>
            <a:off x="4024313" y="2708275"/>
            <a:ext cx="719137" cy="719138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93" name="Rectangle 95"/>
          <p:cNvSpPr>
            <a:spLocks noChangeArrowheads="1"/>
          </p:cNvSpPr>
          <p:nvPr/>
        </p:nvSpPr>
        <p:spPr bwMode="auto">
          <a:xfrm>
            <a:off x="3305175" y="2708275"/>
            <a:ext cx="719138" cy="719138"/>
          </a:xfrm>
          <a:prstGeom prst="rect">
            <a:avLst/>
          </a:prstGeom>
          <a:solidFill>
            <a:srgbClr val="3366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94" name="Text Box 96"/>
          <p:cNvSpPr txBox="1">
            <a:spLocks noChangeArrowheads="1"/>
          </p:cNvSpPr>
          <p:nvPr/>
        </p:nvSpPr>
        <p:spPr bwMode="auto">
          <a:xfrm>
            <a:off x="7840663" y="2852738"/>
            <a:ext cx="903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Ph</a:t>
            </a:r>
          </a:p>
        </p:txBody>
      </p:sp>
      <p:sp>
        <p:nvSpPr>
          <p:cNvPr id="95" name="Text Box 97"/>
          <p:cNvSpPr txBox="1">
            <a:spLocks noChangeArrowheads="1"/>
          </p:cNvSpPr>
          <p:nvPr/>
        </p:nvSpPr>
        <p:spPr bwMode="auto">
          <a:xfrm>
            <a:off x="6400800" y="2924175"/>
            <a:ext cx="102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Deutsch</a:t>
            </a:r>
          </a:p>
        </p:txBody>
      </p:sp>
      <p:sp>
        <p:nvSpPr>
          <p:cNvPr id="96" name="Text Box 98"/>
          <p:cNvSpPr txBox="1">
            <a:spLocks noChangeArrowheads="1"/>
          </p:cNvSpPr>
          <p:nvPr/>
        </p:nvSpPr>
        <p:spPr bwMode="auto">
          <a:xfrm>
            <a:off x="3592513" y="2924175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Englisch</a:t>
            </a:r>
          </a:p>
        </p:txBody>
      </p:sp>
      <p:sp>
        <p:nvSpPr>
          <p:cNvPr id="97" name="Rectangle 99"/>
          <p:cNvSpPr>
            <a:spLocks noChangeArrowheads="1"/>
          </p:cNvSpPr>
          <p:nvPr/>
        </p:nvSpPr>
        <p:spPr bwMode="auto">
          <a:xfrm>
            <a:off x="4745038" y="2708275"/>
            <a:ext cx="719137" cy="719138"/>
          </a:xfrm>
          <a:prstGeom prst="rect">
            <a:avLst/>
          </a:prstGeom>
          <a:solidFill>
            <a:srgbClr val="99CC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98" name="Text Box 100"/>
          <p:cNvSpPr txBox="1">
            <a:spLocks noChangeArrowheads="1"/>
          </p:cNvSpPr>
          <p:nvPr/>
        </p:nvSpPr>
        <p:spPr bwMode="auto">
          <a:xfrm>
            <a:off x="4960938" y="292417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Mathe</a:t>
            </a:r>
          </a:p>
        </p:txBody>
      </p:sp>
      <p:sp>
        <p:nvSpPr>
          <p:cNvPr id="99" name="Text Box 103"/>
          <p:cNvSpPr txBox="1">
            <a:spLocks noChangeArrowheads="1"/>
          </p:cNvSpPr>
          <p:nvPr/>
        </p:nvSpPr>
        <p:spPr bwMode="auto">
          <a:xfrm>
            <a:off x="3448050" y="55895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GK</a:t>
            </a:r>
          </a:p>
        </p:txBody>
      </p:sp>
      <p:sp>
        <p:nvSpPr>
          <p:cNvPr id="100" name="Text Box 104"/>
          <p:cNvSpPr txBox="1">
            <a:spLocks noChangeArrowheads="1"/>
          </p:cNvSpPr>
          <p:nvPr/>
        </p:nvSpPr>
        <p:spPr bwMode="auto">
          <a:xfrm>
            <a:off x="4168775" y="55895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EK</a:t>
            </a:r>
          </a:p>
        </p:txBody>
      </p:sp>
      <p:sp>
        <p:nvSpPr>
          <p:cNvPr id="101" name="Text Box 107"/>
          <p:cNvSpPr txBox="1">
            <a:spLocks noChangeArrowheads="1"/>
          </p:cNvSpPr>
          <p:nvPr/>
        </p:nvSpPr>
        <p:spPr bwMode="auto">
          <a:xfrm>
            <a:off x="6327775" y="49418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GK</a:t>
            </a:r>
          </a:p>
        </p:txBody>
      </p:sp>
      <p:sp>
        <p:nvSpPr>
          <p:cNvPr id="102" name="Text Box 108"/>
          <p:cNvSpPr txBox="1">
            <a:spLocks noChangeArrowheads="1"/>
          </p:cNvSpPr>
          <p:nvPr/>
        </p:nvSpPr>
        <p:spPr bwMode="auto">
          <a:xfrm>
            <a:off x="7048500" y="49418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EK</a:t>
            </a:r>
          </a:p>
        </p:txBody>
      </p:sp>
      <p:sp>
        <p:nvSpPr>
          <p:cNvPr id="103" name="Text Box 109"/>
          <p:cNvSpPr txBox="1">
            <a:spLocks noChangeArrowheads="1"/>
          </p:cNvSpPr>
          <p:nvPr/>
        </p:nvSpPr>
        <p:spPr bwMode="auto">
          <a:xfrm>
            <a:off x="7696200" y="422116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GK</a:t>
            </a:r>
          </a:p>
        </p:txBody>
      </p:sp>
      <p:sp>
        <p:nvSpPr>
          <p:cNvPr id="104" name="Text Box 110"/>
          <p:cNvSpPr txBox="1">
            <a:spLocks noChangeArrowheads="1"/>
          </p:cNvSpPr>
          <p:nvPr/>
        </p:nvSpPr>
        <p:spPr bwMode="auto">
          <a:xfrm>
            <a:off x="8416925" y="42211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EK</a:t>
            </a:r>
          </a:p>
        </p:txBody>
      </p:sp>
      <p:sp>
        <p:nvSpPr>
          <p:cNvPr id="105" name="Text Box 111"/>
          <p:cNvSpPr txBox="1">
            <a:spLocks noChangeArrowheads="1"/>
          </p:cNvSpPr>
          <p:nvPr/>
        </p:nvSpPr>
        <p:spPr bwMode="auto">
          <a:xfrm>
            <a:off x="3176588" y="1980406"/>
            <a:ext cx="588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Kurswechsel in der Regel zum Schuljahresende möglich</a:t>
            </a:r>
          </a:p>
        </p:txBody>
      </p:sp>
      <p:sp>
        <p:nvSpPr>
          <p:cNvPr id="106" name="Rectangle 65"/>
          <p:cNvSpPr>
            <a:spLocks noChangeArrowheads="1"/>
          </p:cNvSpPr>
          <p:nvPr/>
        </p:nvSpPr>
        <p:spPr bwMode="auto">
          <a:xfrm>
            <a:off x="5464175" y="4868863"/>
            <a:ext cx="719138" cy="7191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107" name="Rectangle 75"/>
          <p:cNvSpPr>
            <a:spLocks noChangeArrowheads="1"/>
          </p:cNvSpPr>
          <p:nvPr/>
        </p:nvSpPr>
        <p:spPr bwMode="auto">
          <a:xfrm>
            <a:off x="4745038" y="4868863"/>
            <a:ext cx="719137" cy="719137"/>
          </a:xfrm>
          <a:prstGeom prst="rect">
            <a:avLst/>
          </a:prstGeom>
          <a:solidFill>
            <a:srgbClr val="99CC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108" name="Text Box 76"/>
          <p:cNvSpPr txBox="1">
            <a:spLocks noChangeArrowheads="1"/>
          </p:cNvSpPr>
          <p:nvPr/>
        </p:nvSpPr>
        <p:spPr bwMode="auto">
          <a:xfrm>
            <a:off x="4960938" y="5084763"/>
            <a:ext cx="82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Mathe</a:t>
            </a:r>
          </a:p>
        </p:txBody>
      </p:sp>
      <p:sp>
        <p:nvSpPr>
          <p:cNvPr id="109" name="Text Box 105"/>
          <p:cNvSpPr txBox="1">
            <a:spLocks noChangeArrowheads="1"/>
          </p:cNvSpPr>
          <p:nvPr/>
        </p:nvSpPr>
        <p:spPr bwMode="auto">
          <a:xfrm>
            <a:off x="4889500" y="55895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GK</a:t>
            </a:r>
          </a:p>
        </p:txBody>
      </p:sp>
      <p:sp>
        <p:nvSpPr>
          <p:cNvPr id="110" name="Text Box 106"/>
          <p:cNvSpPr txBox="1">
            <a:spLocks noChangeArrowheads="1"/>
          </p:cNvSpPr>
          <p:nvPr/>
        </p:nvSpPr>
        <p:spPr bwMode="auto">
          <a:xfrm>
            <a:off x="5537200" y="55895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EK</a:t>
            </a:r>
          </a:p>
        </p:txBody>
      </p:sp>
    </p:spTree>
    <p:extLst>
      <p:ext uri="{BB962C8B-B14F-4D97-AF65-F5344CB8AC3E}">
        <p14:creationId xmlns:p14="http://schemas.microsoft.com/office/powerpoint/2010/main" xmlns="" val="27983312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Zuweisung der Schüler/innen zu den Kursen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662"/>
          </a:xfrm>
        </p:spPr>
        <p:txBody>
          <a:bodyPr/>
          <a:lstStyle/>
          <a:p>
            <a:r>
              <a:rPr lang="de-DE" sz="2800" dirty="0"/>
              <a:t>Vorbereitung durch Fachlehrer</a:t>
            </a:r>
          </a:p>
          <a:p>
            <a:r>
              <a:rPr lang="de-DE" sz="2800" dirty="0" smtClean="0"/>
              <a:t>Zuweisung durch Klassenkonferenz ( Versetzungskonferenz) –Zeugnis</a:t>
            </a:r>
          </a:p>
          <a:p>
            <a:r>
              <a:rPr lang="de-DE" sz="2800" dirty="0" smtClean="0"/>
              <a:t>Mindestens befriedigende Leistungen</a:t>
            </a:r>
          </a:p>
          <a:p>
            <a:r>
              <a:rPr lang="de-DE" sz="2800" dirty="0" smtClean="0"/>
              <a:t>Aber: gesamtes Leistungsbild ist entscheidend!</a:t>
            </a:r>
          </a:p>
          <a:p>
            <a:endParaRPr lang="de-DE" sz="2800" dirty="0"/>
          </a:p>
          <a:p>
            <a:r>
              <a:rPr lang="de-DE" sz="2800" dirty="0" smtClean="0"/>
              <a:t>Widerspruch gegen E-Kurs Zuweisung durch die Eltern – Beratung – Entscheidung Eltern</a:t>
            </a:r>
          </a:p>
          <a:p>
            <a:r>
              <a:rPr lang="de-DE" sz="2800" dirty="0"/>
              <a:t>Widerspruch gegen </a:t>
            </a:r>
            <a:r>
              <a:rPr lang="de-DE" sz="2800" dirty="0" smtClean="0"/>
              <a:t>G-Kurs </a:t>
            </a:r>
            <a:r>
              <a:rPr lang="de-DE" sz="2800" dirty="0"/>
              <a:t>Zuweisung durch die Eltern – Beratung – Entscheidung </a:t>
            </a:r>
            <a:r>
              <a:rPr lang="de-DE" sz="2800" dirty="0" smtClean="0"/>
              <a:t>Klassenkonferenz</a:t>
            </a:r>
          </a:p>
          <a:p>
            <a:r>
              <a:rPr lang="de-DE" sz="2800" dirty="0" smtClean="0"/>
              <a:t>Überprüfung am Schuljahresende</a:t>
            </a:r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xmlns="" val="16283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Hauptschulabschluss nach Klasse 10</a:t>
            </a:r>
          </a:p>
          <a:p>
            <a:pPr marL="0" indent="0">
              <a:buNone/>
            </a:pPr>
            <a:endParaRPr lang="de-DE" sz="2000" dirty="0"/>
          </a:p>
          <a:p>
            <a:pPr marL="400050" lvl="1" indent="0">
              <a:buNone/>
            </a:pPr>
            <a:r>
              <a:rPr lang="de-DE" sz="2000" dirty="0" smtClean="0"/>
              <a:t>-	Kein E-Kurs erforderlich</a:t>
            </a:r>
          </a:p>
          <a:p>
            <a:endParaRPr lang="de-DE" sz="2000" dirty="0"/>
          </a:p>
          <a:p>
            <a:r>
              <a:rPr lang="de-DE" sz="2000" dirty="0" smtClean="0"/>
              <a:t>Fachoberschulreife</a:t>
            </a:r>
            <a:endParaRPr lang="de-DE" sz="2000" dirty="0"/>
          </a:p>
          <a:p>
            <a:endParaRPr lang="de-DE" sz="2000" dirty="0"/>
          </a:p>
          <a:p>
            <a:pPr>
              <a:buFontTx/>
              <a:buChar char="-"/>
            </a:pPr>
            <a:r>
              <a:rPr lang="de-DE" sz="2000" dirty="0"/>
              <a:t>2 Erweiterungskurse</a:t>
            </a:r>
          </a:p>
          <a:p>
            <a:pPr>
              <a:buFontTx/>
              <a:buChar char="-"/>
            </a:pPr>
            <a:r>
              <a:rPr lang="de-DE" sz="2000" dirty="0"/>
              <a:t>E-Kurse und WP-Fach mindestens ausreichende Leistungen</a:t>
            </a:r>
          </a:p>
          <a:p>
            <a:pPr>
              <a:buFontTx/>
              <a:buChar char="-"/>
            </a:pPr>
            <a:r>
              <a:rPr lang="de-DE" sz="2000" dirty="0"/>
              <a:t>G-Kurse mindestens befriedigende Leistungen</a:t>
            </a:r>
          </a:p>
          <a:p>
            <a:pPr>
              <a:buFontTx/>
              <a:buChar char="-"/>
            </a:pPr>
            <a:r>
              <a:rPr lang="de-DE" sz="2000" dirty="0"/>
              <a:t>Sonstige Fächer: 2 mal befriedigend, sonst ausreichend</a:t>
            </a:r>
            <a:br>
              <a:rPr lang="de-DE" sz="2000" dirty="0"/>
            </a:br>
            <a:endParaRPr lang="de-DE" sz="2000" dirty="0"/>
          </a:p>
          <a:p>
            <a:pPr>
              <a:buFontTx/>
              <a:buChar char="-"/>
            </a:pPr>
            <a:r>
              <a:rPr lang="de-DE" sz="2000" dirty="0"/>
              <a:t>E-E(4), M-E(4), S6(4), D-G(3), PH-G(3), KU(3), GE(3), Rest(4)</a:t>
            </a:r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xmlns="" val="9479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Fachoberschulreife mit Qualifikation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3 Erweiterungskurse</a:t>
            </a:r>
          </a:p>
          <a:p>
            <a:pPr>
              <a:buFontTx/>
              <a:buChar char="-"/>
            </a:pPr>
            <a:r>
              <a:rPr lang="de-DE" dirty="0" smtClean="0"/>
              <a:t>E-Kurse und WP-Fach mindestens befriedigend und G-Kurs mindestens gut</a:t>
            </a:r>
          </a:p>
          <a:p>
            <a:pPr>
              <a:buFontTx/>
              <a:buChar char="-"/>
            </a:pPr>
            <a:r>
              <a:rPr lang="de-DE" dirty="0" smtClean="0"/>
              <a:t>Sonstige Fächer mindestens befriedigend</a:t>
            </a:r>
            <a:br>
              <a:rPr lang="de-DE" dirty="0" smtClean="0"/>
            </a:b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D-E(3), M-E(3), PH-E(3), D+G(3), E-G(2), Rest (3)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380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Benutzerdefiniert</PresentationFormat>
  <Paragraphs>68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Office Theme</vt:lpstr>
      <vt:lpstr>Larissa-Design</vt:lpstr>
      <vt:lpstr>Folie 1</vt:lpstr>
      <vt:lpstr>Gesetzliche Grundlage</vt:lpstr>
      <vt:lpstr>Geplante Differenzierung an der SGS</vt:lpstr>
      <vt:lpstr>Folie 4</vt:lpstr>
      <vt:lpstr>Zuweisung der Schüler/innen zu den Kursen</vt:lpstr>
      <vt:lpstr>Abschlussbedingungen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Helge Pipoh</dc:creator>
  <cp:lastModifiedBy>Gerhards</cp:lastModifiedBy>
  <cp:revision>10</cp:revision>
  <cp:lastPrinted>2014-05-03T07:33:28Z</cp:lastPrinted>
  <dcterms:created xsi:type="dcterms:W3CDTF">2014-05-02T03:22:23Z</dcterms:created>
  <dcterms:modified xsi:type="dcterms:W3CDTF">2018-11-07T06:21:01Z</dcterms:modified>
</cp:coreProperties>
</file>